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58" r:id="rId4"/>
    <p:sldId id="322" r:id="rId5"/>
    <p:sldId id="336" r:id="rId6"/>
    <p:sldId id="337" r:id="rId7"/>
    <p:sldId id="281" r:id="rId8"/>
    <p:sldId id="338" r:id="rId9"/>
    <p:sldId id="282" r:id="rId10"/>
    <p:sldId id="339" r:id="rId11"/>
    <p:sldId id="327" r:id="rId12"/>
    <p:sldId id="340" r:id="rId13"/>
    <p:sldId id="291" r:id="rId14"/>
    <p:sldId id="341" r:id="rId15"/>
    <p:sldId id="342" r:id="rId16"/>
    <p:sldId id="343" r:id="rId17"/>
    <p:sldId id="295" r:id="rId18"/>
    <p:sldId id="344" r:id="rId19"/>
    <p:sldId id="298" r:id="rId20"/>
    <p:sldId id="345" r:id="rId21"/>
    <p:sldId id="303" r:id="rId22"/>
    <p:sldId id="346" r:id="rId23"/>
    <p:sldId id="332" r:id="rId24"/>
    <p:sldId id="347" r:id="rId25"/>
    <p:sldId id="309" r:id="rId26"/>
    <p:sldId id="314" r:id="rId27"/>
    <p:sldId id="348" r:id="rId28"/>
    <p:sldId id="317" r:id="rId29"/>
    <p:sldId id="324" r:id="rId30"/>
    <p:sldId id="334" r:id="rId31"/>
    <p:sldId id="335" r:id="rId32"/>
    <p:sldId id="321" r:id="rId33"/>
  </p:sldIdLst>
  <p:sldSz cx="7556500" cy="10693400"/>
  <p:notesSz cx="6858000" cy="9144000"/>
  <p:embeddedFontLst>
    <p:embeddedFont>
      <p:font typeface="Aileron Heavy" panose="020B0604020202020204" charset="0"/>
      <p:regular r:id="rId34"/>
    </p:embeddedFont>
    <p:embeddedFont>
      <p:font typeface="Aileron Regular" panose="020B0604020202020204" charset="0"/>
      <p:regular r:id="rId35"/>
    </p:embeddedFont>
    <p:embeddedFont>
      <p:font typeface="Aileron Regular Bold" panose="020B0604020202020204" charset="0"/>
      <p:regular r:id="rId36"/>
    </p:embeddedFont>
    <p:embeddedFont>
      <p:font typeface="Microsoft Tai Le" panose="020B0502040204020203" pitchFamily="3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08" autoAdjust="0"/>
    <p:restoredTop sz="96283" autoAdjust="0"/>
  </p:normalViewPr>
  <p:slideViewPr>
    <p:cSldViewPr>
      <p:cViewPr varScale="1">
        <p:scale>
          <a:sx n="68" d="100"/>
          <a:sy n="68" d="100"/>
        </p:scale>
        <p:origin x="85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laire.delettre@ac-lille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Lwadoux@crefo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ilie.b@adapeco.com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svetla.guillemot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mf.ferralis@laho-formation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ulien.bianco@afci-formation.fr" TargetMode="External"/><Relationship Id="rId11" Type="http://schemas.openxmlformats.org/officeDocument/2006/relationships/hyperlink" Target="mailto:mange@sjt.com" TargetMode="External"/><Relationship Id="rId5" Type="http://schemas.openxmlformats.org/officeDocument/2006/relationships/slide" Target="slide2.xml"/><Relationship Id="rId10" Type="http://schemas.openxmlformats.org/officeDocument/2006/relationships/hyperlink" Target="mailto:dahmane.chouli@id-formation.fr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emilie.b@adapeco.com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gina.di-carlo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dahmane.chouli@id-formation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ilie.b@adapeco.com" TargetMode="External"/><Relationship Id="rId11" Type="http://schemas.openxmlformats.org/officeDocument/2006/relationships/hyperlink" Target="mailto:mange@sjt.com" TargetMode="External"/><Relationship Id="rId5" Type="http://schemas.openxmlformats.org/officeDocument/2006/relationships/slide" Target="slide2.xml"/><Relationship Id="rId10" Type="http://schemas.openxmlformats.org/officeDocument/2006/relationships/hyperlink" Target="mailto:svetla.guillemot@afpa.fr" TargetMode="External"/><Relationship Id="rId4" Type="http://schemas.openxmlformats.org/officeDocument/2006/relationships/image" Target="../media/image7.png"/><Relationship Id="rId9" Type="http://schemas.openxmlformats.org/officeDocument/2006/relationships/hyperlink" Target="mailto:mf.ferralis@laho-formation.f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stephanie.flahou@id-formation.fr" TargetMode="External"/><Relationship Id="rId4" Type="http://schemas.openxmlformats.org/officeDocument/2006/relationships/hyperlink" Target="mailto:claire.delettre@ac-lille.f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gina.di-carlo@afpa.fr" TargetMode="External"/><Relationship Id="rId4" Type="http://schemas.openxmlformats.org/officeDocument/2006/relationships/hyperlink" Target="mailto:saad.khrifi@instep.f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ulien.bianco@afci-formation.fr" TargetMode="External"/><Relationship Id="rId5" Type="http://schemas.openxmlformats.org/officeDocument/2006/relationships/hyperlink" Target="mailto:saad.khrifi@instep.fr" TargetMode="External"/><Relationship Id="rId4" Type="http://schemas.openxmlformats.org/officeDocument/2006/relationships/hyperlink" Target="mailto:gina.di-carlo@afpa.fr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emilie.labarriere@afec.fr" TargetMode="External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eric.bonnier@afp2i.fr" TargetMode="External"/><Relationship Id="rId4" Type="http://schemas.openxmlformats.org/officeDocument/2006/relationships/hyperlink" Target="mailto:gina.di-carlo@afpa.fr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mailto:emilie.b@sofip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.petit@ac-lille.fr" TargetMode="External"/><Relationship Id="rId5" Type="http://schemas.openxmlformats.org/officeDocument/2006/relationships/hyperlink" Target="mailto:Sandrine.goossens@arepfresc.fr" TargetMode="External"/><Relationship Id="rId4" Type="http://schemas.openxmlformats.org/officeDocument/2006/relationships/hyperlink" Target="mailto:fbodart@afpi-acmformation.com" TargetMode="Externa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fbodart@afpi-acmformation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c.petit@ac-lille.fr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ina.di-carlo@afpa.fr" TargetMode="External"/><Relationship Id="rId5" Type="http://schemas.openxmlformats.org/officeDocument/2006/relationships/hyperlink" Target="mailto:claire.delettre@ac-lille.fr" TargetMode="External"/><Relationship Id="rId4" Type="http://schemas.openxmlformats.org/officeDocument/2006/relationships/hyperlink" Target="mailto:dahmane.chouli@id-formation.fr" TargetMode="External"/><Relationship Id="rId9" Type="http://schemas.openxmlformats.org/officeDocument/2006/relationships/hyperlink" Target="mailto:Sandrine.goossens@arepfresc.f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5.xml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slide" Target="slide21.xml"/><Relationship Id="rId17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4.xml"/><Relationship Id="rId15" Type="http://schemas.openxmlformats.org/officeDocument/2006/relationships/slide" Target="slide28.xml"/><Relationship Id="rId10" Type="http://schemas.openxmlformats.org/officeDocument/2006/relationships/slide" Target="slide14.xml"/><Relationship Id="rId4" Type="http://schemas.openxmlformats.org/officeDocument/2006/relationships/slide" Target="slide3.xml"/><Relationship Id="rId9" Type="http://schemas.openxmlformats.org/officeDocument/2006/relationships/slide" Target="slide13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nwattiez@informa-formation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claire.delettre@ac-lille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j.maugeais@groupe-imt.c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okarad@simplon.co" TargetMode="External"/><Relationship Id="rId4" Type="http://schemas.openxmlformats.org/officeDocument/2006/relationships/hyperlink" Target="mailto:c.tricoit@m2iformation.fr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emilie.b@sofip.com" TargetMode="External"/><Relationship Id="rId5" Type="http://schemas.openxmlformats.org/officeDocument/2006/relationships/hyperlink" Target="mailto:okarad@simplon.co" TargetMode="External"/><Relationship Id="rId10" Type="http://schemas.openxmlformats.org/officeDocument/2006/relationships/hyperlink" Target="mailto:c.petit@ac-lille.fr" TargetMode="External"/><Relationship Id="rId4" Type="http://schemas.openxmlformats.org/officeDocument/2006/relationships/hyperlink" Target="mailto:julien.bianco@afci-formation.fr" TargetMode="External"/><Relationship Id="rId9" Type="http://schemas.openxmlformats.org/officeDocument/2006/relationships/hyperlink" Target="mailto:administration@technicom-formation.com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mange@sjt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emilie.b@sofip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karad@simplon.co" TargetMode="External"/><Relationship Id="rId5" Type="http://schemas.openxmlformats.org/officeDocument/2006/relationships/hyperlink" Target="mailto:c.tricoit@m2iformation.fr" TargetMode="External"/><Relationship Id="rId10" Type="http://schemas.openxmlformats.org/officeDocument/2006/relationships/slide" Target="slide2.xml"/><Relationship Id="rId4" Type="http://schemas.openxmlformats.org/officeDocument/2006/relationships/hyperlink" Target="mailto:marion.creton1@ac-lille.fr" TargetMode="External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c.petit@ac-lille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marion.creton1@ac-lille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gregory.lecoustre@amigraf.co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a.elagdah@cma-hautsdefrance.fr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mailto:svetla.guillemot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dahmane.chouli@id-formation.fr" TargetMode="External"/><Relationship Id="rId12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reynaert@crefo.fr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julien.bianco@afci-formation.fr" TargetMode="External"/><Relationship Id="rId10" Type="http://schemas.openxmlformats.org/officeDocument/2006/relationships/hyperlink" Target="mailto:gina.di-carlo@afpa.fr" TargetMode="External"/><Relationship Id="rId4" Type="http://schemas.openxmlformats.org/officeDocument/2006/relationships/hyperlink" Target="mailto:saleha.chouala@mqbb.fr" TargetMode="External"/><Relationship Id="rId9" Type="http://schemas.openxmlformats.org/officeDocument/2006/relationships/hyperlink" Target="tel:032062537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magali.b@adapeco.com" TargetMode="External"/><Relationship Id="rId4" Type="http://schemas.openxmlformats.org/officeDocument/2006/relationships/hyperlink" Target="mailto:gina.di-carlo@afpa.fr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mailto:gina.di-carlo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a.duquesnoy@so-performeo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mpituch@cemeanpdc.org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gina.di-carlo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fmerlot@assifep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jurgand@assifep.com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dgervais.hortibat@gmail.com" TargetMode="External"/><Relationship Id="rId3" Type="http://schemas.openxmlformats.org/officeDocument/2006/relationships/image" Target="../media/image7.png"/><Relationship Id="rId7" Type="http://schemas.openxmlformats.org/officeDocument/2006/relationships/hyperlink" Target="mailto:laurent.dewuite@educagri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vanessa.soyez@educagri.fr" TargetMode="Externa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gina.di-carlo@afpa.fr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gina.di-carlo@afpa.fr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dahmane.chouli@id-formation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ourgain.j@nicolasbarre.fr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slide" Target="slide2.xml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7.png"/><Relationship Id="rId2" Type="http://schemas.openxmlformats.org/officeDocument/2006/relationships/image" Target="../media/image8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3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mailto:gina.di-carlo@afpa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.petit@ac-lille.fr" TargetMode="External"/><Relationship Id="rId5" Type="http://schemas.openxmlformats.org/officeDocument/2006/relationships/hyperlink" Target="mailto:btp@assifep.com" TargetMode="External"/><Relationship Id="rId4" Type="http://schemas.openxmlformats.org/officeDocument/2006/relationships/hyperlink" Target="mailto:Sandrine.goossens@arepfresc.fr" TargetMode="Externa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hyperlink" Target="mailto:btp@assifep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btp@assifep.com" TargetMode="External"/><Relationship Id="rId3" Type="http://schemas.openxmlformats.org/officeDocument/2006/relationships/image" Target="../media/image5.png"/><Relationship Id="rId7" Type="http://schemas.openxmlformats.org/officeDocument/2006/relationships/hyperlink" Target="mailto:c.petit@ac-lille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andrine.goossens@arepfresc.fr" TargetMode="Externa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9" Type="http://schemas.openxmlformats.org/officeDocument/2006/relationships/hyperlink" Target="mailto:fbodart@afpi-acmformation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magali.b@adapeco.com" TargetMode="External"/><Relationship Id="rId4" Type="http://schemas.openxmlformats.org/officeDocument/2006/relationships/hyperlink" Target="mailto:dahmane.chouli@id-formation.fr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vetla.guillemot@afpa.fr" TargetMode="External"/><Relationship Id="rId5" Type="http://schemas.openxmlformats.org/officeDocument/2006/relationships/hyperlink" Target="mailto:magali.b@adapeco.com" TargetMode="External"/><Relationship Id="rId4" Type="http://schemas.openxmlformats.org/officeDocument/2006/relationships/hyperlink" Target="mailto:dahmane.chouli@id-formation.f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hyperlink" Target="mailto:melanie.mendrytzki@afpa.f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bjebbari@crefo.f" TargetMode="External"/><Relationship Id="rId5" Type="http://schemas.openxmlformats.org/officeDocument/2006/relationships/hyperlink" Target="mailto:magali.b@adapeco.com" TargetMode="External"/><Relationship Id="rId4" Type="http://schemas.openxmlformats.org/officeDocument/2006/relationships/hyperlink" Target="mailto:claire.delettre@ac-lille.fr" TargetMode="Externa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464050" y="4171068"/>
            <a:ext cx="3191921" cy="6522332"/>
          </a:xfrm>
          <a:prstGeom prst="rect">
            <a:avLst/>
          </a:prstGeom>
          <a:solidFill>
            <a:srgbClr val="0050A4"/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AutoShape 10"/>
          <p:cNvSpPr/>
          <p:nvPr/>
        </p:nvSpPr>
        <p:spPr>
          <a:xfrm>
            <a:off x="-1" y="0"/>
            <a:ext cx="5890367" cy="1627287"/>
          </a:xfrm>
          <a:prstGeom prst="rect">
            <a:avLst/>
          </a:prstGeom>
          <a:solidFill>
            <a:srgbClr val="0050A4"/>
          </a:solidFill>
        </p:spPr>
        <p:txBody>
          <a:bodyPr/>
          <a:lstStyle/>
          <a:p>
            <a:endParaRPr lang="fr-FR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708" y="361154"/>
            <a:ext cx="1461598" cy="7350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10309" y="8132766"/>
            <a:ext cx="2837578" cy="1857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48299" y="9437040"/>
            <a:ext cx="6048000" cy="9979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23090" y="368077"/>
            <a:ext cx="721236" cy="721236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474940" y="2275846"/>
            <a:ext cx="6594717" cy="17400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4745"/>
              </a:lnSpc>
            </a:pPr>
            <a:r>
              <a:rPr lang="fr-FR" sz="3650" b="1" spc="-73" dirty="0">
                <a:solidFill>
                  <a:srgbClr val="0E1A0E"/>
                </a:solidFill>
                <a:latin typeface="Aileron Heavy"/>
              </a:rPr>
              <a:t>GUIDE  DES ACTIONS COLLECTIVES</a:t>
            </a:r>
          </a:p>
          <a:p>
            <a:pPr marL="0" lvl="0" indent="0">
              <a:lnSpc>
                <a:spcPts val="4745"/>
              </a:lnSpc>
            </a:pPr>
            <a:r>
              <a:rPr lang="fr-FR" sz="2800" b="1" spc="-73" dirty="0">
                <a:solidFill>
                  <a:srgbClr val="0E1A0E"/>
                </a:solidFill>
                <a:latin typeface="Aileron Heavy"/>
              </a:rPr>
              <a:t>Programme Régional de la Formation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99449" y="346425"/>
            <a:ext cx="2899090" cy="490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960"/>
              </a:lnSpc>
            </a:pPr>
            <a:r>
              <a:rPr lang="en-US" sz="1400" b="1" spc="154" dirty="0">
                <a:solidFill>
                  <a:srgbClr val="F5F5F5"/>
                </a:solidFill>
                <a:latin typeface="Aileron Regular"/>
              </a:rPr>
              <a:t>PROCH'INFO FORMATION LILLE METROPOLE </a:t>
            </a:r>
          </a:p>
        </p:txBody>
      </p:sp>
      <p:pic>
        <p:nvPicPr>
          <p:cNvPr id="28" name="Image 27" descr="Une image contenant vaisseau, graphiques vectoriels&#10;&#10;Description générée automatiquement">
            <a:extLst>
              <a:ext uri="{FF2B5EF4-FFF2-40B4-BE49-F238E27FC236}">
                <a16:creationId xmlns:a16="http://schemas.microsoft.com/office/drawing/2014/main" id="{A5E8C860-117E-5805-8C54-BDEF9710CC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88375"/>
            <a:ext cx="4444332" cy="29628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1BFBDEB-66A3-4BD1-BAD1-16664E14017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438881-1672-F046-3BAB-3587F7CCD85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9DF0B3DC-AB33-4A24-30C7-74D67916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D3D7A8-662A-E298-99A6-DD49E5A3AD45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F38316D-0FA6-8170-E6C9-373D8F3FD15D}"/>
              </a:ext>
            </a:extLst>
          </p:cNvPr>
          <p:cNvSpPr txBox="1"/>
          <p:nvPr/>
        </p:nvSpPr>
        <p:spPr>
          <a:xfrm>
            <a:off x="273050" y="1079500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Entretien et sûreté (Services aux entreprises et aux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particuliers)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Sécurité et gardiennage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3A31D0B8-37DB-C36A-67ED-238708456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870043"/>
              </p:ext>
            </p:extLst>
          </p:nvPr>
        </p:nvGraphicFramePr>
        <p:xfrm>
          <a:off x="261353" y="1953089"/>
          <a:ext cx="7010400" cy="68024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690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69689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47412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7036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agent de prévention et de sécurité / SSIAP 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4201701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agent de prévention et de sécurité / SSIAP 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4523630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gardien d'immeubles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CREFO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Laure WADOUX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Lwadoux@crefo.fr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874983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sûreté et de sécurité privée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7163205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sûreté et de sécurité privée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3850259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opérateur en vidéoprotection et en télésurveillance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LILLE METROPOLE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3850024"/>
                  </a:ext>
                </a:extLst>
              </a:tr>
              <a:tr h="87127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opérateur en vidéoprotection et en télésurveillance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LILLE METROPOLE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06387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42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115401"/>
            <a:ext cx="6675192" cy="192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Fonctions Administratives et Tertiaires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1BFBDEB-66A3-4BD1-BAD1-16664E14017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438881-1672-F046-3BAB-3587F7CCD85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9DF0B3DC-AB33-4A24-30C7-74D67916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D3D7A8-662A-E298-99A6-DD49E5A3AD45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C82D7EDE-78F9-1A6D-0C02-21051F383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72934"/>
              </p:ext>
            </p:extLst>
          </p:nvPr>
        </p:nvGraphicFramePr>
        <p:xfrm>
          <a:off x="242723" y="1465065"/>
          <a:ext cx="7071050" cy="8717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35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1886292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68523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87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01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Pack bureautique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19/02/2025 13H30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6663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Pack bureautique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 13H30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7144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Pack bureautique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 13H30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099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Perfectionnement techniques comptable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LAHO Métropole Lilloise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Marie-Françoise FERRALIS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mf.ferralis@laho-formation.fr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640243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Perfectionnement techniques comptable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svetla.guillemot@afpa.fr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713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de direction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de direction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27/05/2025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ressources humaines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06/06/2025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7176030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ressources humaines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23/01/2025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181869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ressources humaines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10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75128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comptable assistant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SJT - Solidarité et Jalons pour le Travail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Géraldine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MANGE CANNAROZZO</a:t>
                      </a:r>
                    </a:p>
                    <a:p>
                      <a:pPr algn="ctr" fontAlgn="ctr"/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1"/>
                        </a:rPr>
                        <a:t>mange@sjt.com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14/02/2025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73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41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115401"/>
            <a:ext cx="6675192" cy="1926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Fonctions Administratives et Tertiaires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1BFBDEB-66A3-4BD1-BAD1-16664E14017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438881-1672-F046-3BAB-3587F7CCD85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9DF0B3DC-AB33-4A24-30C7-74D67916C7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D3D7A8-662A-E298-99A6-DD49E5A3AD45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C82D7EDE-78F9-1A6D-0C02-21051F383A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028048"/>
              </p:ext>
            </p:extLst>
          </p:nvPr>
        </p:nvGraphicFramePr>
        <p:xfrm>
          <a:off x="242723" y="1465065"/>
          <a:ext cx="7071050" cy="875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435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1886292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68523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87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01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administratif et d'accueil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66637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administratif et d'accueil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dahmane.chouli@id-formation.fr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06/02/2025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7144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administratif et d'accueil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dahmane.chouli@id-formation.fr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099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enseignant de la conduite et de la sécurité routière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6640243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formateur professionnel d'adultes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 rue de Roubaix - Lille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emilie.b@adapeco.com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7135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gestionnaire comptable et fiscal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LAHO Métropole Lilloise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Marie-Françoise FERRALIS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9"/>
                        </a:rPr>
                        <a:t>mf.ferralis@laho-formation.fr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gestionnaire comptable et fiscal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LAHO Métropole Lilloise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Marie-Françoise FERRALIS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9"/>
                        </a:rPr>
                        <a:t>mf.ferralis@laho-formation.fr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12/06/2025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gestionnaire de paie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0"/>
                        </a:rPr>
                        <a:t>svetla.guillemot@afpa.fr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7176030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gestionnaire de paie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0"/>
                        </a:rPr>
                        <a:t>svetla.guillemot@afpa.fr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19/05/2025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3181869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secrétaire assistant médico-social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SJT - Solidarité et Jalons pour le Travail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Géraldine 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MANGE CANNAROZZO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1"/>
                        </a:rPr>
                        <a:t>mange@sjt.com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21/02/2025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175128"/>
                  </a:ext>
                </a:extLst>
              </a:tr>
              <a:tr h="67401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secrétaire comptable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 FORMATION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CHOULI                     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dahmane.chouli@id-formation.fr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6732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75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356420"/>
            <a:ext cx="667519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Hors Champ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515628"/>
              </p:ext>
            </p:extLst>
          </p:nvPr>
        </p:nvGraphicFramePr>
        <p:xfrm>
          <a:off x="335043" y="1772750"/>
          <a:ext cx="6886410" cy="5128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40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2860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Intitulé</a:t>
                      </a:r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CLEA numérique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–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Semafor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23/01/2025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0018836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CLEA numérique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–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Semafor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01/04/2025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Perfectionnement anglais technique et professionnel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Stéphanie FLAHOU</a:t>
                      </a:r>
                    </a:p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stephanie.flahou@id-formation.fr</a:t>
                      </a:r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Perfectionnement anglais technique et professionnel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1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Stéphanie FLAHOU</a:t>
                      </a:r>
                    </a:p>
                    <a:p>
                      <a:pPr algn="ctr" fontAlgn="ctr"/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stephanie.flahou@id-formation.fr</a:t>
                      </a:r>
                      <a:r>
                        <a:rPr lang="fr-FR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18/04/2025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Perfectionnement néerlandais technique et professionnel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–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Semafor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18/04/2025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339710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083CE60-2F7D-5CE6-77CF-2EE68D1DF6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12BAD3-9972-9B09-3424-BAA5D66A0A9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79BB5DCF-E5A6-0E9D-7A5E-E7924D06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275F2CD-5479-433B-E1A6-F881BB8F0DE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46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20944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•Hôtellerie, restauration, tourisme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restauration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098890"/>
              </p:ext>
            </p:extLst>
          </p:nvPr>
        </p:nvGraphicFramePr>
        <p:xfrm>
          <a:off x="335043" y="1772750"/>
          <a:ext cx="6886410" cy="7705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40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2860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pizzaïolo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INSTEP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Saâd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KHRIFI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saad.khrifi@instep.fr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28/01/2025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0018836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pizzaïolo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INSTEP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Saâd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KHRIFI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saad.khrifi@instep.fr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06/05/2025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INSTEP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Saâd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KHRIFI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saad.khrifi@instep.fr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11/02/2025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22791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13/05/2025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267738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5066697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25/03/2025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9h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4941072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083CE60-2F7D-5CE6-77CF-2EE68D1DF6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12BAD3-9972-9B09-3424-BAA5D66A0A9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79BB5DCF-E5A6-0E9D-7A5E-E7924D06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275F2CD-5479-433B-E1A6-F881BB8F0DE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3871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20944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•Hôtellerie, restauration, tourisme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restauration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467392"/>
              </p:ext>
            </p:extLst>
          </p:nvPr>
        </p:nvGraphicFramePr>
        <p:xfrm>
          <a:off x="335043" y="1772750"/>
          <a:ext cx="6886410" cy="77059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40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2860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HACCP en cuisine (Hazard Analysis Critical Control Point)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01/04/2025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9h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0018836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cuisinier - commis de cuisine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04/03/2025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cuisinier - commis de cuisine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10/06/2025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cuisinier - commis de cuisine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26/02/2024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13h30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polyvalent de restauration (EX. agent de restauration)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5622791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polyvalent de restauration (EX. agent de restauration)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03/06/2025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267738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serveur en restauration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15/04/2025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5066697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serveur en restauration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INSTEP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Saâd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KHRIFI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saad.khrifi@instep.fr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17/06/2025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23/06/2025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4941072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083CE60-2F7D-5CE6-77CF-2EE68D1DF6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12BAD3-9972-9B09-3424-BAA5D66A0A9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79BB5DCF-E5A6-0E9D-7A5E-E7924D0666F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275F2CD-5479-433B-E1A6-F881BB8F0DE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305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20944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•Hôtellerie, restauration, tourisme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Hôtellerie, Tourisme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130108"/>
              </p:ext>
            </p:extLst>
          </p:nvPr>
        </p:nvGraphicFramePr>
        <p:xfrm>
          <a:off x="335043" y="1772750"/>
          <a:ext cx="6886410" cy="42697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40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2860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réceptionniste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0018836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chargé d'accueil touristique et de loisirs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8335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guide accompagnateur touristique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réceptionniste en hôtellerie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AFP2i – FACHES THUMESNIL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Eric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BONNIER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eric.bonnier@afp2i.fr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2083CE60-2F7D-5CE6-77CF-2EE68D1DF6D8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312BAD3-9972-9B09-3424-BAA5D66A0A91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79BB5DCF-E5A6-0E9D-7A5E-E7924D0666F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C275F2CD-5479-433B-E1A6-F881BB8F0DE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52BF946-E856-905C-09F6-AA9954827710}"/>
              </a:ext>
            </a:extLst>
          </p:cNvPr>
          <p:cNvSpPr txBox="1"/>
          <p:nvPr/>
        </p:nvSpPr>
        <p:spPr>
          <a:xfrm>
            <a:off x="417791" y="6431256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•Hôtellerie, restauration, tourisme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Hors Focus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2C9B7196-D6E8-FD1B-9FCB-410B4BB00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0756"/>
              </p:ext>
            </p:extLst>
          </p:nvPr>
        </p:nvGraphicFramePr>
        <p:xfrm>
          <a:off x="376417" y="7183062"/>
          <a:ext cx="6886410" cy="25771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540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2860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Anglais Professionnel pour les métiers Restauration et d'hôtellerie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AFEC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Emilie LABARRIERE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emilie.labarriere@afec.fr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0018836"/>
                  </a:ext>
                </a:extLst>
              </a:tr>
              <a:tr h="85904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Anglais Professionnel pour les métiers Restauration et d'hôtellerie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AFEC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Emilie LABARRIERE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emilie.labarriere@afec.fr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69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95242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travail des métaux, mécanique générale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928787"/>
              </p:ext>
            </p:extLst>
          </p:nvPr>
        </p:nvGraphicFramePr>
        <p:xfrm>
          <a:off x="376417" y="1558088"/>
          <a:ext cx="6932580" cy="8545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2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8637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Habilitation Soudure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AFPI ACM FORMATION –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Marcq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en Baroeul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François BODART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fbodart@afpi-acmformation.com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CQPM dessinateur d'études industrielles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AFPI ACM FORMATION –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Marcq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en Baroeul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François BODART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fbodart@afpi-acmformation.com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6640243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Licence de soudage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Licence de soudage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AREP FRESC - Roubaix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Sandrine GOOSSENS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Sandrine.goossens@arepfresc.fr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Licence de soudage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AREP FRESC - Roubaix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Sandrine GOOSSENS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5"/>
                        </a:rPr>
                        <a:t>Sandrine.goossens@arepfresc.fr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876890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Méthode et Bureau d'études, CAO - DAO industrielle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Baggio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-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189320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soudeur TIG électrode enrobée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AFPI ACM FORMATION – Marcq en Baroeul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François BODART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fbodart@afpi-acmformation.com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92208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soudeur TIG électrode enrobée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AFPI ACM FORMATION – Marcq en Baroeul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François BODART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fbodart@afpi-acmformation.com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732172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soudeur TIG électrode enrobée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AFPI ACM FORMATION – </a:t>
                      </a: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Marcq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en Baroeul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François BODART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fbodart@afpi-acmformation.com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35170655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d'installations et de machines automatisées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SOFIP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emilie.b@sofip.com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392230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tuyauteur industriel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AFPI ACM FORMATION – Marcq en Baroeul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François BODART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fbodart@afpi-acmformation.com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5604836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métallier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AFPI ACM FORMATION – </a:t>
                      </a: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Marcq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en Baroeul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François BODART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fbodart@afpi-acmformation.com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3543202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5021B1B-D847-491E-DB04-E61B98A34DA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320A55-7728-521D-766D-973E3E8EB6E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D0899A48-826E-1036-0240-8EFA946830D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90545931-6A55-ACA1-A71B-BB04B240183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5685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3508355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mécanique, maintenance des moyens de transport automobiles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95923"/>
              </p:ext>
            </p:extLst>
          </p:nvPr>
        </p:nvGraphicFramePr>
        <p:xfrm>
          <a:off x="376417" y="4321235"/>
          <a:ext cx="6932580" cy="3160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2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39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carrossier réparateur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GRETA - Lycée Savary - Wattrelos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mécanicien de maintenance automobile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GRETA - Lycée Savary - Wattrelos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6640243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mécanicien de maintenance automobile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GRETA - Lycée Savary - Wattrelos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6731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contrôleur technique de véhicules légers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GRETA - Lycée Savary - Wattrelos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5021B1B-D847-491E-DB04-E61B98A34DA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5320A55-7728-521D-766D-973E3E8EB6E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D0899A48-826E-1036-0240-8EFA946830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90545931-6A55-ACA1-A71B-BB04B240183A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7D518EC-4D49-AD8B-A9A1-B28CB83ABE59}"/>
              </a:ext>
            </a:extLst>
          </p:cNvPr>
          <p:cNvSpPr txBox="1"/>
          <p:nvPr/>
        </p:nvSpPr>
        <p:spPr>
          <a:xfrm>
            <a:off x="376417" y="7605336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mécanique, maintenance des équipements industriels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CD9AE4BA-D542-7799-8B5E-ABA68AE1E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14941"/>
              </p:ext>
            </p:extLst>
          </p:nvPr>
        </p:nvGraphicFramePr>
        <p:xfrm>
          <a:off x="376417" y="8418216"/>
          <a:ext cx="6932580" cy="1249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2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39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de maintenance industrielle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Gustave Eiffel – Armentières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</a:tbl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D6CEE84A-047F-CA2C-8E2D-525D6DC73C8C}"/>
              </a:ext>
            </a:extLst>
          </p:cNvPr>
          <p:cNvSpPr txBox="1"/>
          <p:nvPr/>
        </p:nvSpPr>
        <p:spPr>
          <a:xfrm>
            <a:off x="376417" y="1023739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travail des métaux, mécanique générale</a:t>
            </a:r>
          </a:p>
        </p:txBody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88BD11CB-21ED-D1F3-BE04-3AC4F5FF3D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76326"/>
              </p:ext>
            </p:extLst>
          </p:nvPr>
        </p:nvGraphicFramePr>
        <p:xfrm>
          <a:off x="376417" y="1593930"/>
          <a:ext cx="6932580" cy="18369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02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39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304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soudeur assembleur industriel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Césaire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5874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en chaudronnerie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AFPI ACM FORMATION – </a:t>
                      </a:r>
                      <a:r>
                        <a:rPr lang="fr-F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Marcq</a:t>
                      </a:r>
                      <a:r>
                        <a:rPr lang="fr-F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en Baroeul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François BODART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fbodart@afpi-acmformation.com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6640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73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383537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électricité, électronique du bâtiment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748029"/>
              </p:ext>
            </p:extLst>
          </p:nvPr>
        </p:nvGraphicFramePr>
        <p:xfrm>
          <a:off x="376417" y="1993900"/>
          <a:ext cx="7010398" cy="3822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483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156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05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électricien d'équipement du bâtiment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975019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d'équipement et d'exploitation en électricité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Turgot –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89699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du bâtiment communicant et connecté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0652647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AB8BB0AB-0779-4162-1A14-C860F437083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709518" y="8701547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8354CE-B120-9CAF-58EB-515E2A72C0E6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11F0104E-4F24-4E2C-4818-058065306A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49897CE0-B491-5638-6366-38FB9E7011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C70E6CD-AFAF-52CB-65FB-E0CE2446BE26}"/>
              </a:ext>
            </a:extLst>
          </p:cNvPr>
          <p:cNvSpPr txBox="1"/>
          <p:nvPr/>
        </p:nvSpPr>
        <p:spPr>
          <a:xfrm>
            <a:off x="376417" y="642474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électricité, électronique de l’industrie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270F1D88-FFB6-B06F-1D0D-D14E33F2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458987"/>
              </p:ext>
            </p:extLst>
          </p:nvPr>
        </p:nvGraphicFramePr>
        <p:xfrm>
          <a:off x="376417" y="7035103"/>
          <a:ext cx="7010398" cy="28835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483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156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05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agent(e) de montage et de câblage en électronique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9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975019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électromécanicien de maintenance industrielle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gina.di-carlo@afpa.fr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558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83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5400000">
            <a:off x="3238414" y="6800160"/>
            <a:ext cx="387259" cy="7432643"/>
            <a:chOff x="0" y="0"/>
            <a:chExt cx="6350000" cy="9525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73734" y="61722"/>
            <a:ext cx="1461598" cy="7350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57084" y="61722"/>
            <a:ext cx="737019" cy="7370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7158" y="1596793"/>
            <a:ext cx="6687636" cy="2051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37"/>
              </a:lnSpc>
            </a:pPr>
            <a:r>
              <a:rPr lang="fr-FR" sz="1400" dirty="0">
                <a:solidFill>
                  <a:srgbClr val="0050A4"/>
                </a:solidFill>
                <a:latin typeface="Aileron Heavy"/>
              </a:rPr>
              <a:t>Les actions de formations validées pour le période de Juin à Décembre 2024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47676" y="1060663"/>
            <a:ext cx="4768733" cy="37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7"/>
              </a:lnSpc>
            </a:pPr>
            <a:r>
              <a:rPr lang="fr-FR" sz="3017" dirty="0">
                <a:solidFill>
                  <a:srgbClr val="32459C"/>
                </a:solidFill>
                <a:latin typeface="Aileron Heavy"/>
              </a:rPr>
              <a:t>Sommaire</a:t>
            </a:r>
            <a:r>
              <a:rPr lang="en-US" sz="3017" dirty="0">
                <a:solidFill>
                  <a:srgbClr val="32459C"/>
                </a:solidFill>
                <a:latin typeface="Aileron Heavy"/>
              </a:rPr>
              <a:t> </a:t>
            </a:r>
            <a:r>
              <a:rPr lang="fr-FR" sz="3017" dirty="0">
                <a:solidFill>
                  <a:srgbClr val="32459C"/>
                </a:solidFill>
                <a:latin typeface="Aileron Heavy"/>
              </a:rPr>
              <a:t>interactif</a:t>
            </a:r>
            <a:r>
              <a:rPr lang="en-US" sz="3017" dirty="0">
                <a:solidFill>
                  <a:srgbClr val="32459C"/>
                </a:solidFill>
                <a:latin typeface="Aileron Heavy"/>
              </a:rPr>
              <a:t>  </a:t>
            </a:r>
          </a:p>
        </p:txBody>
      </p:sp>
      <p:graphicFrame>
        <p:nvGraphicFramePr>
          <p:cNvPr id="4" name="Espace réservé du contenu 5">
            <a:extLst>
              <a:ext uri="{FF2B5EF4-FFF2-40B4-BE49-F238E27FC236}">
                <a16:creationId xmlns:a16="http://schemas.microsoft.com/office/drawing/2014/main" id="{AD0AD471-B423-4ADA-00A4-28990DD34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277577"/>
              </p:ext>
            </p:extLst>
          </p:nvPr>
        </p:nvGraphicFramePr>
        <p:xfrm>
          <a:off x="460729" y="2175040"/>
          <a:ext cx="6687636" cy="793970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801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02692497"/>
                    </a:ext>
                  </a:extLst>
                </a:gridCol>
              </a:tblGrid>
              <a:tr h="556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  <a:t>Supra Domaine Emploi Formation</a:t>
                      </a:r>
                      <a:br>
                        <a:rPr lang="fr-FR" sz="1400" b="1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1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  <a:t>(Supra-DEF)</a:t>
                      </a:r>
                      <a:endParaRPr lang="fr-FR" sz="1400" b="1" i="0" u="none" strike="noStrike" cap="small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400" b="0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  <a:t>Domaine Emploi Formation</a:t>
                      </a:r>
                      <a:br>
                        <a:rPr lang="fr-FR" sz="1400" b="0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fr-FR" sz="1400" b="0" u="none" strike="noStrike" cap="small" baseline="0" dirty="0">
                          <a:solidFill>
                            <a:schemeClr val="bg1"/>
                          </a:solidFill>
                          <a:effectLst/>
                        </a:rPr>
                        <a:t>(DEF)</a:t>
                      </a:r>
                      <a:endParaRPr lang="fr-FR" sz="1400" b="0" i="0" u="none" strike="noStrike" cap="small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Agriculture, Environnement, Pêche, Aquaculture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▪Agriculture, Environnement, Pêche, Aquaculture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fr-FR" sz="2400" b="0" u="none" strike="noStrike" dirty="0">
                          <a:solidFill>
                            <a:srgbClr val="000000"/>
                          </a:solidFill>
                          <a:effectLst/>
                          <a:sym typeface="Wingdings" panose="05000000000000000000" pitchFamily="2" charset="2"/>
                          <a:hlinkClick r:id="rId4" action="ppaction://hlinksldjump"/>
                        </a:rPr>
                        <a:t>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Bâtiment et Travaux Publics (BTP)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▪Gros œuvre BTP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▪2nd œuvre Bâtiment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lvl="1" indent="0" algn="l" rtl="0" fontAlgn="ctr"/>
                      <a:r>
                        <a:rPr lang="fr-FR" sz="2400" b="0" u="none" strike="noStrike" dirty="0">
                          <a:solidFill>
                            <a:srgbClr val="000000"/>
                          </a:solidFill>
                          <a:effectLst/>
                          <a:sym typeface="Wingdings" panose="05000000000000000000" pitchFamily="2" charset="2"/>
                          <a:hlinkClick r:id="rId5" action="ppaction://hlinksldjump"/>
                        </a:rPr>
                        <a:t>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Commerce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▪Commerce, vente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6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Entretien et sûreté (Services aux entreprises et aux particuliers)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▪Nettoyage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▪Sécurité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7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Fonctions administratives et tertiaires</a:t>
                      </a: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8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4011764195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i="0" u="none" strike="noStrike" cap="small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Hors champ</a:t>
                      </a: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9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14584459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Hôtellerie, restauration, tourisme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▪Hôtellerie, restauration, tourisme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0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624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Industrie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 Travail des métaux-mécanique-maintenance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 Électricité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 Production de matériaux souples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1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29830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Informatique et création numérique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▪Informatique, réseaux et télécommunications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▪Industries graphiques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2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Métiers de bouche et de la beauté - Artisanat d'art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▪Alimentation</a:t>
                      </a:r>
                    </a:p>
                    <a:p>
                      <a:pPr lvl="1" algn="l" rtl="0" fontAlgn="ctr"/>
                      <a:r>
                        <a:rPr lang="fr-FR" sz="1200" b="0" u="none" strike="noStrike" kern="1200" dirty="0">
                          <a:solidFill>
                            <a:srgbClr val="000000"/>
                          </a:solidFill>
                          <a:effectLst/>
                        </a:rPr>
                        <a:t>▪C</a:t>
                      </a:r>
                      <a:r>
                        <a:rPr lang="fr-FR" sz="1200" dirty="0"/>
                        <a:t>oiffure esthétique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3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4703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Santé, social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▪Social et services à la famille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4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Sports, Arts, culture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▪Animations socioculturelles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▪Création et représentation artistique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5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56016">
                <a:tc>
                  <a:txBody>
                    <a:bodyPr/>
                    <a:lstStyle/>
                    <a:p>
                      <a:pPr marL="265113" lvl="1" indent="0" algn="l" fontAlgn="ctr"/>
                      <a:r>
                        <a:rPr lang="fr-FR" sz="1300" b="1" u="none" strike="noStrike" cap="small" baseline="0" dirty="0">
                          <a:solidFill>
                            <a:srgbClr val="000000"/>
                          </a:solidFill>
                          <a:effectLst/>
                        </a:rPr>
                        <a:t>Transport, logistique</a:t>
                      </a:r>
                      <a:endParaRPr lang="fr-FR" sz="1300" b="1" i="0" u="none" strike="noStrike" cap="small" baseline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lvl="1" algn="l" rtl="0" fontAlgn="ctr"/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▪Transport</a:t>
                      </a:r>
                      <a:b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</a:br>
                      <a:r>
                        <a:rPr lang="fr-FR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▪Logistique et manutention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604" marR="5604" marT="5604" marB="0" anchor="ctr"/>
                </a:tc>
                <a:tc>
                  <a:txBody>
                    <a:bodyPr/>
                    <a:lstStyle/>
                    <a:p>
                      <a:pPr marL="177800" marR="0" lvl="1" indent="0" algn="l" defTabSz="68578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4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Wingdings" panose="05000000000000000000" pitchFamily="2" charset="2"/>
                          <a:hlinkClick r:id="rId16" action="ppaction://hlinksldjump"/>
                        </a:rPr>
                        <a:t></a:t>
                      </a:r>
                      <a:endParaRPr kumimoji="0" lang="fr-F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/>
                        <a:ea typeface="+mn-ea"/>
                        <a:cs typeface="+mn-cs"/>
                      </a:endParaRPr>
                    </a:p>
                  </a:txBody>
                  <a:tcPr marL="5604" marR="5604" marT="560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3" name="Group 28">
            <a:extLst>
              <a:ext uri="{FF2B5EF4-FFF2-40B4-BE49-F238E27FC236}">
                <a16:creationId xmlns:a16="http://schemas.microsoft.com/office/drawing/2014/main" id="{BE2F2312-2E13-0CC6-117B-C5588F874535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367575" y="-1648705"/>
            <a:ext cx="914462" cy="4155934"/>
            <a:chOff x="0" y="0"/>
            <a:chExt cx="6350000" cy="9525000"/>
          </a:xfrm>
        </p:grpSpPr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444B09FD-F8AC-7A88-094E-31C9B64D54B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6623255" y="2194174"/>
            <a:ext cx="542938" cy="5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383537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chimie plasturgie biologie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176764"/>
              </p:ext>
            </p:extLst>
          </p:nvPr>
        </p:nvGraphicFramePr>
        <p:xfrm>
          <a:off x="376417" y="1993900"/>
          <a:ext cx="7010398" cy="1944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483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156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05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opérateur technique en pharmacie et cosmétique industrielles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EFIIP – IMT – LOOS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Jean-Sébastien MAUGEAIS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j.maugeais@groupe-imt.com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975019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AB8BB0AB-0779-4162-1A14-C860F437083B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709518" y="8701547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98354CE-B120-9CAF-58EB-515E2A72C0E6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11F0104E-4F24-4E2C-4818-058065306A7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49897CE0-B491-5638-6366-38FB9E7011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7C70E6CD-AFAF-52CB-65FB-E0CE2446BE26}"/>
              </a:ext>
            </a:extLst>
          </p:cNvPr>
          <p:cNvSpPr txBox="1"/>
          <p:nvPr/>
        </p:nvSpPr>
        <p:spPr>
          <a:xfrm>
            <a:off x="376417" y="427990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industrie agroalimentaire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270F1D88-FFB6-B06F-1D0D-D14E33F22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59511"/>
              </p:ext>
            </p:extLst>
          </p:nvPr>
        </p:nvGraphicFramePr>
        <p:xfrm>
          <a:off x="376417" y="4890263"/>
          <a:ext cx="7010398" cy="1944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483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156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05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d'équipements agroalimentaires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Cousteau – Wasquehal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975019"/>
                  </a:ext>
                </a:extLst>
              </a:tr>
            </a:tbl>
          </a:graphicData>
        </a:graphic>
      </p:graphicFrame>
      <p:sp>
        <p:nvSpPr>
          <p:cNvPr id="10" name="TextBox 7">
            <a:extLst>
              <a:ext uri="{FF2B5EF4-FFF2-40B4-BE49-F238E27FC236}">
                <a16:creationId xmlns:a16="http://schemas.microsoft.com/office/drawing/2014/main" id="{8E8D7F04-83E9-9790-0C08-0A940E045ED3}"/>
              </a:ext>
            </a:extLst>
          </p:cNvPr>
          <p:cNvSpPr txBox="1"/>
          <p:nvPr/>
        </p:nvSpPr>
        <p:spPr>
          <a:xfrm>
            <a:off x="376417" y="7176263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•Industrie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textile habillement cuir</a:t>
            </a:r>
          </a:p>
        </p:txBody>
      </p:sp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0A3AC18B-0824-600B-5FE0-C28FF4B60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96915"/>
              </p:ext>
            </p:extLst>
          </p:nvPr>
        </p:nvGraphicFramePr>
        <p:xfrm>
          <a:off x="376417" y="7786626"/>
          <a:ext cx="7010398" cy="19444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1198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483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156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05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391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couturier retoucheur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INFORMA –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Nadège WATTIEZ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nwattiez@informa-formation.com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97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858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7950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•Informatique, réseaux et communication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Focus développement 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30607"/>
              </p:ext>
            </p:extLst>
          </p:nvPr>
        </p:nvGraphicFramePr>
        <p:xfrm>
          <a:off x="376417" y="1592462"/>
          <a:ext cx="7034323" cy="805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76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0817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00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Certification en développement informatique Microsoft MCPD (Microsoft Certified Professional Developer)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M2I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Capucine TRICOIT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c.tricoit@m2iformation.fr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800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Certification en développement informatique Microsoft MCPD (Microsoft Certified Professional Developer)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M2I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Capucine TRICOIT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c.tricoit@m2iformation.fr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00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Certification en développement informatique Microsoft MCPD (Microsoft Certified Professional Developer)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M2I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Capucine TRICOIT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c.tricoit@m2iformation.fr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  <a:tr h="800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Certification en développement informatique Microsoft MCPD (Microsoft Certified Professional Developer)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M2I – VILLENEUVE DASCQ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Capucine TRICOIT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c.tricoit@m2iformation.fr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304626"/>
                  </a:ext>
                </a:extLst>
              </a:tr>
              <a:tr h="8097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CFTL/ISTQB testeur certifié (niveaux fondation/avancé/expert)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M2I – VILLENEUVE DASCQ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Capucine TRICOIT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c.tricoit@m2iformation.fr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99183737"/>
                  </a:ext>
                </a:extLst>
              </a:tr>
              <a:tr h="8097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CFTL/ISTQB testeur certifié (niveaux fondation/avancé/expert)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M2I – VILLENEUVE DASCQ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Capucine TRICOIT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c.tricoit@m2iformation.fr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2007201"/>
                  </a:ext>
                </a:extLst>
              </a:tr>
              <a:tr h="8097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CFTL/ISTQB testeur certifié (niveaux fondation/avancé/expert)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M2I – VILLENEUVE DASCQ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Capucine TRICOIT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c.tricoit@m2iformation.fr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20246711"/>
                  </a:ext>
                </a:extLst>
              </a:tr>
              <a:tr h="8097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Développement d'applications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M2I – VILLENEUVE DASCQ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Capucine TRICOIT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4"/>
                        </a:rPr>
                        <a:t>c.tricoit@m2iformation.fr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22/04/2025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8006276"/>
                  </a:ext>
                </a:extLst>
              </a:tr>
              <a:tr h="8097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Développeur COBOL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SIMPLON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Ouahiba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KARAD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okarad@simplon.co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5693540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CE4DB55-A425-6FAC-9761-87C9E43FE9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174440-8048-4473-E6DC-4750A1C1F078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2285BA33-0665-F3BB-411F-DAA6C420D98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8BC53DB-7350-91E0-481C-1ABB0D9065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05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6110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•Informatique, réseaux et communication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Focus développement 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546225"/>
              </p:ext>
            </p:extLst>
          </p:nvPr>
        </p:nvGraphicFramePr>
        <p:xfrm>
          <a:off x="376417" y="1574061"/>
          <a:ext cx="7034323" cy="29295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887234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15651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0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développeur web et web mobile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656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développeur en intelligence artificielle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6 (Bac+3 et 4 : Licence, master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SIMPLON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Ouahiba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KARAD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okarad@simplon.co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concepteur développeur d'applications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6 (Bac+3 et 4 : Licence, master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SOFIP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emilie.b@sofip.com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CE4DB55-A425-6FAC-9761-87C9E43FE9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174440-8048-4473-E6DC-4750A1C1F078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2285BA33-0665-F3BB-411F-DAA6C420D9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8BC53DB-7350-91E0-481C-1ABB0D9065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4903D53-74B7-D5C9-347E-4E9F20B58773}"/>
              </a:ext>
            </a:extLst>
          </p:cNvPr>
          <p:cNvSpPr txBox="1"/>
          <p:nvPr/>
        </p:nvSpPr>
        <p:spPr>
          <a:xfrm>
            <a:off x="375147" y="4800129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•Informatique, réseaux et communication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Focus Réseaux 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B43B7C1B-6DEB-85C2-0B32-5B1D1BD87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5310"/>
              </p:ext>
            </p:extLst>
          </p:nvPr>
        </p:nvGraphicFramePr>
        <p:xfrm>
          <a:off x="375147" y="5313090"/>
          <a:ext cx="7034323" cy="29691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887234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156512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09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Technicien des réseaux mobiles 4G-5G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TECHNICOM FORMATION – WASQUEHAL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Florine DELATTRE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9"/>
                        </a:rPr>
                        <a:t>administration@technicom-formation.com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656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supérieur systèmes et réseaux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7318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administrateur d'infrastructures sécurisées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6 (Bac+3 et 4 : Licence, master 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Baggio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-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0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25/03/25  14h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024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61100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 Informatique, réseaux et communication 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Hors Focus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61332"/>
              </p:ext>
            </p:extLst>
          </p:nvPr>
        </p:nvGraphicFramePr>
        <p:xfrm>
          <a:off x="261086" y="1919835"/>
          <a:ext cx="7034323" cy="70230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76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2932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1170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Data analyst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Gaston Berger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Marion CRETON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marion.creton1@ac-lille.fr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19/03/25 à 16h30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1049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Data scientist/Consultant business intelligence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M2I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Capucine TRICOIT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c.tricoit@m2iformation.fr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1170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Technicien Intelligence artificielle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SIMPLON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Ouahiba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KARAD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okarad@simplon.co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47510956"/>
                  </a:ext>
                </a:extLst>
              </a:tr>
              <a:tr h="1170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reconditionnement numérique (EX. installateur dépanneur en informatique)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SOFIP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Emilie BABU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emilie.b@sofip.com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2304626"/>
                  </a:ext>
                </a:extLst>
              </a:tr>
              <a:tr h="1170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d'assistance en informatique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SJT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Géraldine MANGE CANNAROZZO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mange@sjt.com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90756954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CE4DB55-A425-6FAC-9761-87C9E43FE9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174440-8048-4473-E6DC-4750A1C1F078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2285BA33-0665-F3BB-411F-DAA6C420D98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8BC53DB-7350-91E0-481C-1ABB0D9065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1379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61100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 industries graphiques et créatives de la communication et de l'image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Focus imprimerie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641918"/>
              </p:ext>
            </p:extLst>
          </p:nvPr>
        </p:nvGraphicFramePr>
        <p:xfrm>
          <a:off x="261086" y="1919835"/>
          <a:ext cx="7034323" cy="35130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76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2932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117000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conducteur d'encarteuse piqueuse + CQP massicotier + CQP conducteur de plieuse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AMIGRAF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Gregory LECOUSTRE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gregory.lecoustre@amigraf.com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104983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conducteur de presse numérique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AMIGRAF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Gregory LECOUSTRE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gregory.lecoustre@amigraf.com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0CE4DB55-A425-6FAC-9761-87C9E43FE919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3174440-8048-4473-E6DC-4750A1C1F078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2285BA33-0665-F3BB-411F-DAA6C420D98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28BC53DB-7350-91E0-481C-1ABB0D90659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36FD1F6-2B91-F5E6-00CD-78DB3CDF0B5E}"/>
              </a:ext>
            </a:extLst>
          </p:cNvPr>
          <p:cNvSpPr txBox="1"/>
          <p:nvPr/>
        </p:nvSpPr>
        <p:spPr>
          <a:xfrm>
            <a:off x="376417" y="6285484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 industries graphiques et créatives de la communication et de l'image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Hors Focus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2274F186-38CE-EABA-D683-81E9D7E49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845671"/>
              </p:ext>
            </p:extLst>
          </p:nvPr>
        </p:nvGraphicFramePr>
        <p:xfrm>
          <a:off x="261086" y="7144219"/>
          <a:ext cx="7034323" cy="22410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399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7694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9957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25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463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Community manager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Gaston Berger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Marion CRETON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marion.creton1@ac-lille.fr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04/04/25 à 14h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5028966"/>
                  </a:ext>
                </a:extLst>
              </a:tr>
              <a:tr h="66970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Community manager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Baggio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-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25/02/25 14H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799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204020"/>
            <a:ext cx="667519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•Métiers de bouche et de la beauté Artisanat d'art</a:t>
            </a:r>
            <a:endParaRPr lang="fr-FR" sz="2117" b="1" dirty="0">
              <a:solidFill>
                <a:schemeClr val="accent6">
                  <a:lumMod val="50000"/>
                </a:schemeClr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30058"/>
              </p:ext>
            </p:extLst>
          </p:nvPr>
        </p:nvGraphicFramePr>
        <p:xfrm>
          <a:off x="248533" y="1594934"/>
          <a:ext cx="6930955" cy="14768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87144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32973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3409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6694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738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3843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TB charcutier traiteur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CEFMA – TOURCOING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Asmaa ELAGDAH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a.elagdah@cma-hautsdefrance.fr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DE9124C9-800F-6793-4D60-BFB5A8D84BB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48082EF0-63D3-18D9-33A2-8FC70792988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4DA7AA1C-AACA-C6B3-2FA5-84DC468A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BCDA4918-BDA9-800C-5CE0-71FEFC3412E7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652" y="965622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•Santé, social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Social et services à la famille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79929"/>
              </p:ext>
            </p:extLst>
          </p:nvPr>
        </p:nvGraphicFramePr>
        <p:xfrm>
          <a:off x="247581" y="1567506"/>
          <a:ext cx="7098563" cy="8469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48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309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60235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978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6978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assistant de vie dépendance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MQBB CENTRE DE FORMATION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Saleha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CHOUALA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saleha.chouala@mqbb.fr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assistant maternel / garde d'enfants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AFCI – VILLENEUVE DASCQ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Julien BIANCO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julien.bianco@afci-formation.fr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 à 13h30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494975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auxiliaire de gérontologie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CREFO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Pierre REYNAERT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preynaert@crefo.fr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257820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de vie aux familles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ID FORMATION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Dahmane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CHOULI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dahmane.chouli@id-formation.fr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5726489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de vie aux familles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ID FORMATION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Dahmane CHOULI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dahmane.chouli@id-formation.fr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39061466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de vie aux familles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ID FORMATION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Dahmane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CHOULI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dahmane.chouli@id-formation.fr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0149023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moniteur d'atelier en milieu de travail protégé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svetla.guillemot@afpa.fr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moniteur d'atelier en milieu de travail protégé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IRTS – LOOS</a:t>
                      </a:r>
                    </a:p>
                    <a:p>
                      <a:pPr algn="ctr" fontAlgn="ctr"/>
                      <a:r>
                        <a:rPr lang="fr-FR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03 20 62 53 70</a:t>
                      </a:r>
                      <a:endParaRPr lang="fr-FR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656112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encadrant technique d'insertion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0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7866682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encadrant technique d'insertion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10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257399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8BE5E0BB-CF5F-D74C-AC2F-F0C240F38C0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10E777-0409-9341-24F2-64DED2D83F8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FFD03373-0604-1C37-61D5-16E98AA4084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F7170ABF-BA28-2A9E-645F-7B57563B80F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603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0652" y="965622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•Santé, social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Social et services à la famille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73501"/>
              </p:ext>
            </p:extLst>
          </p:nvPr>
        </p:nvGraphicFramePr>
        <p:xfrm>
          <a:off x="247581" y="1567506"/>
          <a:ext cx="7098563" cy="372907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94833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43095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60235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6978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69788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médiateur social accès aux droits et services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en insertion professionnelle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2494975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en insertion professionnelle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6257820"/>
                  </a:ext>
                </a:extLst>
              </a:tr>
              <a:tr h="77776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en insertion professionnelle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5726489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8BE5E0BB-CF5F-D74C-AC2F-F0C240F38C0A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710E777-0409-9341-24F2-64DED2D83F8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FFD03373-0604-1C37-61D5-16E98AA4084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F7170ABF-BA28-2A9E-645F-7B57563B80F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311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328539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•Sports Arts culture</a:t>
            </a:r>
          </a:p>
          <a:p>
            <a:pPr>
              <a:lnSpc>
                <a:spcPts val="2024"/>
              </a:lnSpc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Animation Sociale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892532"/>
              </p:ext>
            </p:extLst>
          </p:nvPr>
        </p:nvGraphicFramePr>
        <p:xfrm>
          <a:off x="170713" y="2039112"/>
          <a:ext cx="7086600" cy="2561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833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12063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CPJEPS mention animateur d'activités et de vie quotidienne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CEMEA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Mélanie PITUCH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mpituch@cemeanpdc.org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5984482"/>
                  </a:ext>
                </a:extLst>
              </a:tr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CPJEPS mention animateur d'activités et de vie quotidienne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CEMEA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Mélanie PITUCH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mpituch@cemeanpdc.org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3170DB66-E42F-76B3-6DD2-F7C25B0809AD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71BDF79-C542-2988-F857-908A526669B6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B11B1C79-DE45-19C3-AEA5-45034F2BDE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50D4B809-8A74-738A-D915-A2970AB20317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CBA0EEE-4CB1-006D-605E-9359E13B4FFB}"/>
              </a:ext>
            </a:extLst>
          </p:cNvPr>
          <p:cNvSpPr txBox="1"/>
          <p:nvPr/>
        </p:nvSpPr>
        <p:spPr>
          <a:xfrm>
            <a:off x="376417" y="5118192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•Sports Arts culture</a:t>
            </a:r>
          </a:p>
          <a:p>
            <a:pPr>
              <a:lnSpc>
                <a:spcPts val="2024"/>
              </a:lnSpc>
            </a:pPr>
            <a:r>
              <a:rPr lang="fr-FR" sz="2000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Hors Focus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BF0DFFE4-CCAF-72D0-E141-B60B357A7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640014"/>
              </p:ext>
            </p:extLst>
          </p:nvPr>
        </p:nvGraphicFramePr>
        <p:xfrm>
          <a:off x="170713" y="5828765"/>
          <a:ext cx="7086600" cy="25610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8337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12063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BPJEPS spécialité éducateur sportif mention activtés de la forme option cours collectifs + option haltérophilie, musculation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PERFORMEO - DOMYOS (Les 2 clubs)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Audrey DUQUESNOY</a:t>
                      </a:r>
                    </a:p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a.duquesnoy@so-performeo.fr</a:t>
                      </a: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5984482"/>
                  </a:ext>
                </a:extLst>
              </a:tr>
              <a:tr h="85369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d'animateur loisir tourisme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54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CE3F7442-F4F8-6298-EA1D-7F4432A034F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5A508C1E-BDFC-E600-824C-AC2EBE0760A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F7F8E9AE-390B-7848-9A6C-85F3BB02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670D47E6-14EE-3944-9141-55892046201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31F531A-50D4-6A23-1B0F-7A7CDFD9B81E}"/>
              </a:ext>
            </a:extLst>
          </p:cNvPr>
          <p:cNvSpPr txBox="1"/>
          <p:nvPr/>
        </p:nvSpPr>
        <p:spPr>
          <a:xfrm>
            <a:off x="376417" y="1328539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•Transport Logistique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Transports terrestres</a:t>
            </a:r>
          </a:p>
        </p:txBody>
      </p:sp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164A09B2-861C-B350-BC2B-5C30EC10E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919299"/>
              </p:ext>
            </p:extLst>
          </p:nvPr>
        </p:nvGraphicFramePr>
        <p:xfrm>
          <a:off x="254810" y="1999645"/>
          <a:ext cx="7046876" cy="7386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564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595581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046234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8144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8336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r>
                        <a:rPr lang="fr-FR" sz="1300" b="1" u="none" strike="noStrike" dirty="0">
                          <a:effectLst/>
                        </a:rPr>
                        <a:t> 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5086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Permis D + FIMO + FCO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Justine JURGAND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jjurgand@assifep.com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Florian MERLOT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fmerlot@assifep.com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720827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de transport en commun sur route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ASSIFEP FRETIN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Justine JURGAND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jjurgand@assifep.com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Florian MERLOT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fmerlot@assifep.com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4747396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de transport en commun sur route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ASSIFEP FRETIN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Justine JURGAND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jjurgand@assifep.com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Florian MERLOT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fmerlot@assifep.com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031410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de transport en commun sur route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ASSIFEP FRETIN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Justine JURGAND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jjurgand@assifep.com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Florian MERLOT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fmerlot@assifep.com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3578912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de transport en commun sur route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ASSIFEP FRETIN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Justine JURGAND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jjurgand@assifep.com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Florian MERLOT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fmerlot@assifep.com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6117003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du transport routier de marchandises sur porteur + Permis 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gina.di-carlo@afpa.fr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 définir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873784"/>
                  </a:ext>
                </a:extLst>
              </a:tr>
              <a:tr h="7593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exploitant en transport routier de marchandises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Justine JURGAND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jjurgand@assifep.com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Florian MERLOT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fmerlot@assifep.com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93008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6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61803D64-48B5-BD02-A81A-DC467BCB9C3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23B73C1E-4C7B-8AEF-679E-CED6DC5C337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55856" y="1150886"/>
            <a:ext cx="6675192" cy="395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dirty="0">
                <a:solidFill>
                  <a:srgbClr val="0050A4"/>
                </a:solidFill>
                <a:latin typeface="Aileron Heavy"/>
              </a:rPr>
              <a:t>•Agriculture, Environnement, Pêche, Aquaculture</a:t>
            </a:r>
          </a:p>
          <a:p>
            <a:pPr>
              <a:lnSpc>
                <a:spcPts val="781"/>
              </a:lnSpc>
            </a:pPr>
            <a:endParaRPr lang="fr-FR" sz="2117" dirty="0">
              <a:solidFill>
                <a:srgbClr val="0050A4"/>
              </a:solidFill>
              <a:latin typeface="Aileron Heavy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68496"/>
              </p:ext>
            </p:extLst>
          </p:nvPr>
        </p:nvGraphicFramePr>
        <p:xfrm>
          <a:off x="206244" y="1575955"/>
          <a:ext cx="7174416" cy="40791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1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76405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116401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501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de réalisation 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Contact mail OF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BPA option travaux des productions horticoles spécialité horticulture ornementale et légumière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CFPPA des Flandres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Vanessa SOYEZ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vanessa.soyez@educagri.fr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Laurent DEWUITTE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laurent.dewuite@educagri.fr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08/04/2025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71709262"/>
                  </a:ext>
                </a:extLst>
              </a:tr>
              <a:tr h="8501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Aménagement paysager et en maçonnerie paysagère (et phytosanitaire)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HORTIBAT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Beauvois en Cambrésis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Delphine CORNEZ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dgervais.hortibat@gmail.com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03/04/2025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Après midi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501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ouvrier paysagiste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CFPPA des Flandres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Vanessa SOYEZ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vanessa.soyez@educagri.fr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Laurent DEWUITTE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laurent.dewuite@educagri.fr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5564128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CE3F7442-F4F8-6298-EA1D-7F4432A034F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5A508C1E-BDFC-E600-824C-AC2EBE0760A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F7F8E9AE-390B-7848-9A6C-85F3BB02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670D47E6-14EE-3944-9141-55892046201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31F531A-50D4-6A23-1B0F-7A7CDFD9B81E}"/>
              </a:ext>
            </a:extLst>
          </p:cNvPr>
          <p:cNvSpPr txBox="1"/>
          <p:nvPr/>
        </p:nvSpPr>
        <p:spPr>
          <a:xfrm>
            <a:off x="376417" y="1328539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•Transport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Hors Focus</a:t>
            </a:r>
          </a:p>
        </p:txBody>
      </p:sp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164A09B2-861C-B350-BC2B-5C30EC10E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75298"/>
              </p:ext>
            </p:extLst>
          </p:nvPr>
        </p:nvGraphicFramePr>
        <p:xfrm>
          <a:off x="254810" y="1999645"/>
          <a:ext cx="7046876" cy="1746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564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595581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046234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8144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978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r>
                        <a:rPr lang="fr-FR" sz="1300" b="1" u="none" strike="noStrike" dirty="0">
                          <a:effectLst/>
                        </a:rPr>
                        <a:t> 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vendeur en voyages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677589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6D2DC5-CDA1-EFE7-7A89-7A3940FC9CEB}"/>
              </a:ext>
            </a:extLst>
          </p:cNvPr>
          <p:cNvSpPr txBox="1"/>
          <p:nvPr/>
        </p:nvSpPr>
        <p:spPr>
          <a:xfrm>
            <a:off x="376417" y="4599394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•Transport Logistique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Focus Conduite d’Engins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7FF3E609-F768-AF59-8CCD-C6AD5BDF2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038002"/>
              </p:ext>
            </p:extLst>
          </p:nvPr>
        </p:nvGraphicFramePr>
        <p:xfrm>
          <a:off x="254810" y="5200045"/>
          <a:ext cx="7046876" cy="38042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564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595581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046234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8144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978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r>
                        <a:rPr lang="fr-FR" sz="1300" b="1" u="none" strike="noStrike" dirty="0">
                          <a:effectLst/>
                        </a:rPr>
                        <a:t> 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CACES Chariots et engins logistiques R489 (Cat. 1-2-3-5) +  CACES R485 + AIPR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72082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CACES Chariots et engins logistiques R489 (Cat. 1-2-3-5) +  CACES R485 + AIPR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7195549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CACES Chariots et engins logistiques R489 (Cat. 1-2-3-5) +  CACES R485 + AIPR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35223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CACES Chariots et engins logistiques R489 (Cat. 1-2-3-5) +  CACES R485 + AIPR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6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4041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623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2">
            <a:extLst>
              <a:ext uri="{FF2B5EF4-FFF2-40B4-BE49-F238E27FC236}">
                <a16:creationId xmlns:a16="http://schemas.microsoft.com/office/drawing/2014/main" id="{CE3F7442-F4F8-6298-EA1D-7F4432A034F1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5A508C1E-BDFC-E600-824C-AC2EBE0760AB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6" name="Picture 5">
            <a:extLst>
              <a:ext uri="{FF2B5EF4-FFF2-40B4-BE49-F238E27FC236}">
                <a16:creationId xmlns:a16="http://schemas.microsoft.com/office/drawing/2014/main" id="{F7F8E9AE-390B-7848-9A6C-85F3BB0299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670D47E6-14EE-3944-9141-558920462010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D2DC5-CDA1-EFE7-7A89-7A3940FC9CEB}"/>
              </a:ext>
            </a:extLst>
          </p:cNvPr>
          <p:cNvSpPr txBox="1"/>
          <p:nvPr/>
        </p:nvSpPr>
        <p:spPr>
          <a:xfrm>
            <a:off x="254810" y="1037718"/>
            <a:ext cx="6675192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•Transport Logistique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50000"/>
                  </a:schemeClr>
                </a:solidFill>
                <a:latin typeface="Aileron Heavy"/>
              </a:rPr>
              <a:t>Logistique et manutention hors focus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7FF3E609-F768-AF59-8CCD-C6AD5BDF2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013411"/>
              </p:ext>
            </p:extLst>
          </p:nvPr>
        </p:nvGraphicFramePr>
        <p:xfrm>
          <a:off x="254810" y="1697688"/>
          <a:ext cx="7046876" cy="71290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564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595581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046234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447973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81448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978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Niveau</a:t>
                      </a:r>
                      <a:endParaRPr lang="fr-FR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</a:rPr>
                      </a:br>
                      <a:r>
                        <a:rPr lang="fr-FR" sz="1300" b="1" u="none" strike="noStrike" dirty="0">
                          <a:effectLst/>
                        </a:rPr>
                        <a:t>de réalisation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r>
                        <a:rPr lang="fr-FR" sz="1300" b="1" u="none" strike="noStrike" dirty="0">
                          <a:effectLst/>
                        </a:rPr>
                        <a:t>  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Modalités de positionnement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Dates de 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CQPI agent logistique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NICOLAS BARRE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Armentières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Jérémie BOURGAIN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bourgain.j@nicolasbarre.fr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634261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magasinier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ID FORMATION – LILLE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Dahmane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 CHOULI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7"/>
                        </a:rPr>
                        <a:t>dahmane.chouli@id-formation.fr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440523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cariste d'entrepôt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2412002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cariste d'entrepôt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4594101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préparateur de commandes en entrepôt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720827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préparateur de commandes en entrepôt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5633697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en logistique d'entreposage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19/05/2025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1439287"/>
                  </a:ext>
                </a:extLst>
              </a:tr>
              <a:tr h="76843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supérieur en méthodes et exploitation logistique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AFPA Lomme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Microsoft Tai Le" panose="020B0502040204020203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Gina di Carlo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  <a:hlinkClick r:id="rId8"/>
                        </a:rPr>
                        <a:t>gina.di-carlo@afpa.fr</a:t>
                      </a: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Microsoft Tai Le" panose="020B0502040204020203" pitchFamily="34" charset="0"/>
                          <a:ea typeface="+mn-ea"/>
                          <a:cs typeface="+mn-cs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353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168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44032" y="1140254"/>
            <a:ext cx="667519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Nos contacts </a:t>
            </a:r>
          </a:p>
        </p:txBody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61803D64-48B5-BD02-A81A-DC467BCB9C3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23B73C1E-4C7B-8AEF-679E-CED6DC5C337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69701" y="-397640"/>
            <a:ext cx="694376" cy="1388160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" name="Picture 17">
            <a:extLst>
              <a:ext uri="{FF2B5EF4-FFF2-40B4-BE49-F238E27FC236}">
                <a16:creationId xmlns:a16="http://schemas.microsoft.com/office/drawing/2014/main" id="{CDAC7EDC-8774-0801-2AE3-EE96EEB523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3015" y="1704652"/>
            <a:ext cx="250134" cy="343237"/>
          </a:xfrm>
          <a:prstGeom prst="rect">
            <a:avLst/>
          </a:prstGeom>
        </p:spPr>
      </p:pic>
      <p:pic>
        <p:nvPicPr>
          <p:cNvPr id="3" name="Picture 18">
            <a:extLst>
              <a:ext uri="{FF2B5EF4-FFF2-40B4-BE49-F238E27FC236}">
                <a16:creationId xmlns:a16="http://schemas.microsoft.com/office/drawing/2014/main" id="{28E6D95B-36AE-AAF7-F7CD-7E54D1E5B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833" y="2671579"/>
            <a:ext cx="248854" cy="191392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04024DEC-98F8-A586-95D1-8DAF334F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2371"/>
          <a:stretch>
            <a:fillRect/>
          </a:stretch>
        </p:blipFill>
        <p:spPr>
          <a:xfrm>
            <a:off x="1574207" y="3415513"/>
            <a:ext cx="305480" cy="296455"/>
          </a:xfrm>
          <a:prstGeom prst="rect">
            <a:avLst/>
          </a:prstGeom>
        </p:spPr>
      </p:pic>
      <p:sp>
        <p:nvSpPr>
          <p:cNvPr id="15" name="TextBox 20">
            <a:extLst>
              <a:ext uri="{FF2B5EF4-FFF2-40B4-BE49-F238E27FC236}">
                <a16:creationId xmlns:a16="http://schemas.microsoft.com/office/drawing/2014/main" id="{3349E92F-8C1E-E210-56A7-5285829F8534}"/>
              </a:ext>
            </a:extLst>
          </p:cNvPr>
          <p:cNvSpPr txBox="1"/>
          <p:nvPr/>
        </p:nvSpPr>
        <p:spPr>
          <a:xfrm>
            <a:off x="2265485" y="1704652"/>
            <a:ext cx="4648200" cy="1996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5"/>
              </a:lnSpc>
            </a:pPr>
            <a:r>
              <a:rPr lang="en-US" sz="1600" dirty="0">
                <a:solidFill>
                  <a:srgbClr val="000000"/>
                </a:solidFill>
                <a:latin typeface="Aileron Regular Bold"/>
              </a:rPr>
              <a:t>03 59 30 66 00</a:t>
            </a:r>
          </a:p>
          <a:p>
            <a:pPr algn="just">
              <a:lnSpc>
                <a:spcPts val="3215"/>
              </a:lnSpc>
            </a:pPr>
            <a:endParaRPr lang="en-US" sz="1600" dirty="0">
              <a:solidFill>
                <a:srgbClr val="000000"/>
              </a:solidFill>
              <a:latin typeface="Aileron Regular Bold"/>
            </a:endParaRPr>
          </a:p>
          <a:p>
            <a:pPr algn="just">
              <a:lnSpc>
                <a:spcPts val="3215"/>
              </a:lnSpc>
            </a:pPr>
            <a:r>
              <a:rPr lang="en-US" sz="1600" dirty="0">
                <a:solidFill>
                  <a:srgbClr val="000000"/>
                </a:solidFill>
                <a:latin typeface="Aileron Regular Bold"/>
                <a:hlinkClick r:id="" action="ppaction://noaction"/>
              </a:rPr>
              <a:t>prochinfoformation@mie-roubaix.fr</a:t>
            </a:r>
          </a:p>
          <a:p>
            <a:pPr algn="just">
              <a:lnSpc>
                <a:spcPts val="3215"/>
              </a:lnSpc>
            </a:pPr>
            <a:endParaRPr lang="en-US" sz="1600" dirty="0">
              <a:solidFill>
                <a:srgbClr val="000000"/>
              </a:solidFill>
              <a:latin typeface="Aileron Regular Bold"/>
              <a:hlinkClick r:id="" action="ppaction://noaction"/>
            </a:endParaRPr>
          </a:p>
          <a:p>
            <a:pPr algn="just">
              <a:lnSpc>
                <a:spcPts val="3168"/>
              </a:lnSpc>
            </a:pPr>
            <a:r>
              <a:rPr lang="fr-FR" sz="1600" dirty="0">
                <a:solidFill>
                  <a:srgbClr val="000000"/>
                </a:solidFill>
                <a:latin typeface="Aileron Regular Bold"/>
              </a:rPr>
              <a:t>Rejoignez-nous</a:t>
            </a:r>
            <a:r>
              <a:rPr lang="en-US" sz="1600" dirty="0">
                <a:solidFill>
                  <a:srgbClr val="000000"/>
                </a:solidFill>
                <a:latin typeface="Aileron Regular Bold"/>
              </a:rPr>
              <a:t> sur LinkedIn ! </a:t>
            </a:r>
          </a:p>
        </p:txBody>
      </p:sp>
      <p:pic>
        <p:nvPicPr>
          <p:cNvPr id="16" name="Picture 23">
            <a:extLst>
              <a:ext uri="{FF2B5EF4-FFF2-40B4-BE49-F238E27FC236}">
                <a16:creationId xmlns:a16="http://schemas.microsoft.com/office/drawing/2014/main" id="{10DFB846-4D03-2EA1-36F7-4861BFF5DAD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68630" y="4237299"/>
            <a:ext cx="1147876" cy="1147876"/>
          </a:xfrm>
          <a:prstGeom prst="rect">
            <a:avLst/>
          </a:prstGeom>
        </p:spPr>
      </p:pic>
      <p:sp>
        <p:nvSpPr>
          <p:cNvPr id="17" name="TextBox 25">
            <a:extLst>
              <a:ext uri="{FF2B5EF4-FFF2-40B4-BE49-F238E27FC236}">
                <a16:creationId xmlns:a16="http://schemas.microsoft.com/office/drawing/2014/main" id="{A48BDCF8-A7D2-6555-6E8E-BDBFABF91044}"/>
              </a:ext>
            </a:extLst>
          </p:cNvPr>
          <p:cNvSpPr txBox="1"/>
          <p:nvPr/>
        </p:nvSpPr>
        <p:spPr>
          <a:xfrm>
            <a:off x="2829552" y="4427088"/>
            <a:ext cx="3842487" cy="53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7"/>
              </a:lnSpc>
            </a:pPr>
            <a:r>
              <a:rPr lang="fr-FR" sz="1400" dirty="0">
                <a:solidFill>
                  <a:srgbClr val="000000"/>
                </a:solidFill>
                <a:latin typeface="Aileron Regular"/>
              </a:rPr>
              <a:t>Tapez :</a:t>
            </a:r>
            <a:r>
              <a:rPr lang="fr-FR" sz="1400" dirty="0">
                <a:solidFill>
                  <a:srgbClr val="000000"/>
                </a:solidFill>
                <a:latin typeface="Aileron Regular Bold"/>
              </a:rPr>
              <a:t> </a:t>
            </a:r>
            <a:r>
              <a:rPr lang="fr-FR" sz="1400" dirty="0" err="1">
                <a:solidFill>
                  <a:srgbClr val="0050A4"/>
                </a:solidFill>
                <a:latin typeface="Aileron Regular Bold"/>
              </a:rPr>
              <a:t>PRoch’Info</a:t>
            </a:r>
            <a:r>
              <a:rPr lang="fr-FR" sz="1400" dirty="0">
                <a:solidFill>
                  <a:srgbClr val="0050A4"/>
                </a:solidFill>
                <a:latin typeface="Aileron Regular Bold"/>
              </a:rPr>
              <a:t> Formation Lille Métropole</a:t>
            </a:r>
            <a:r>
              <a:rPr lang="fr-FR" sz="1400" dirty="0">
                <a:solidFill>
                  <a:srgbClr val="000000"/>
                </a:solidFill>
                <a:latin typeface="Aileron Regular"/>
              </a:rPr>
              <a:t> dans votre moteur de recherche LinkedIn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E5FFC24-A6BD-E5D8-46B7-EF7FF2D62F4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406513" y="8476795"/>
            <a:ext cx="1155505" cy="1155505"/>
          </a:xfrm>
          <a:prstGeom prst="rect">
            <a:avLst/>
          </a:prstGeom>
        </p:spPr>
      </p:pic>
      <p:grpSp>
        <p:nvGrpSpPr>
          <p:cNvPr id="19" name="Group 5">
            <a:extLst>
              <a:ext uri="{FF2B5EF4-FFF2-40B4-BE49-F238E27FC236}">
                <a16:creationId xmlns:a16="http://schemas.microsoft.com/office/drawing/2014/main" id="{A792A352-3BF3-D796-E3CA-E677EC2F4D7A}"/>
              </a:ext>
            </a:extLst>
          </p:cNvPr>
          <p:cNvGrpSpPr>
            <a:grpSpLocks noChangeAspect="1"/>
          </p:cNvGrpSpPr>
          <p:nvPr/>
        </p:nvGrpSpPr>
        <p:grpSpPr>
          <a:xfrm>
            <a:off x="3454590" y="6643098"/>
            <a:ext cx="1296206" cy="1296206"/>
            <a:chOff x="0" y="0"/>
            <a:chExt cx="3282950" cy="3282950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63FF3E5E-F11E-D1AD-141F-C583071ED4A3}"/>
                </a:ext>
              </a:extLst>
            </p:cNvPr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4946" r="-24946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1" name="Group 7">
            <a:extLst>
              <a:ext uri="{FF2B5EF4-FFF2-40B4-BE49-F238E27FC236}">
                <a16:creationId xmlns:a16="http://schemas.microsoft.com/office/drawing/2014/main" id="{60E5325B-E03F-6FD1-1ED7-9B6B9C003D92}"/>
              </a:ext>
            </a:extLst>
          </p:cNvPr>
          <p:cNvGrpSpPr>
            <a:grpSpLocks noChangeAspect="1"/>
          </p:cNvGrpSpPr>
          <p:nvPr/>
        </p:nvGrpSpPr>
        <p:grpSpPr>
          <a:xfrm>
            <a:off x="5070163" y="6615384"/>
            <a:ext cx="1456391" cy="1323920"/>
            <a:chOff x="0" y="332659"/>
            <a:chExt cx="3282950" cy="2712099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CA3889F-B93D-1BBF-DE8A-84AC6B9B37BA}"/>
                </a:ext>
              </a:extLst>
            </p:cNvPr>
            <p:cNvSpPr/>
            <p:nvPr/>
          </p:nvSpPr>
          <p:spPr>
            <a:xfrm>
              <a:off x="0" y="332659"/>
              <a:ext cx="3282950" cy="2712099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21091" t="-28216" r="-80113" b="-8784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3" name="Picture 9">
            <a:extLst>
              <a:ext uri="{FF2B5EF4-FFF2-40B4-BE49-F238E27FC236}">
                <a16:creationId xmlns:a16="http://schemas.microsoft.com/office/drawing/2014/main" id="{F6D50B66-6A0D-2E6A-B1FF-950B91AD9AB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3775491" y="6358450"/>
            <a:ext cx="428214" cy="195373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F698D465-7A0A-C5C9-2344-8E76B039F11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5632752" y="6274433"/>
            <a:ext cx="428214" cy="195373"/>
          </a:xfrm>
          <a:prstGeom prst="rect">
            <a:avLst/>
          </a:prstGeom>
        </p:spPr>
      </p:pic>
      <p:sp>
        <p:nvSpPr>
          <p:cNvPr id="25" name="TextBox 12">
            <a:extLst>
              <a:ext uri="{FF2B5EF4-FFF2-40B4-BE49-F238E27FC236}">
                <a16:creationId xmlns:a16="http://schemas.microsoft.com/office/drawing/2014/main" id="{92BB3F1D-5BD2-BB40-3053-8B5364DA85F1}"/>
              </a:ext>
            </a:extLst>
          </p:cNvPr>
          <p:cNvSpPr txBox="1"/>
          <p:nvPr/>
        </p:nvSpPr>
        <p:spPr>
          <a:xfrm>
            <a:off x="847818" y="5535572"/>
            <a:ext cx="4431998" cy="73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8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Les Rendez-vous individuels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7D23CF-FD33-CEE2-17C7-42E56B287AF3}"/>
              </a:ext>
            </a:extLst>
          </p:cNvPr>
          <p:cNvSpPr txBox="1"/>
          <p:nvPr/>
        </p:nvSpPr>
        <p:spPr>
          <a:xfrm>
            <a:off x="3454590" y="8098329"/>
            <a:ext cx="1329606" cy="53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7"/>
              </a:lnSpc>
            </a:pPr>
            <a:r>
              <a:rPr lang="en-US" sz="1400" dirty="0">
                <a:solidFill>
                  <a:srgbClr val="000000"/>
                </a:solidFill>
                <a:latin typeface="Aileron Regular"/>
              </a:rPr>
              <a:t>Roubaix </a:t>
            </a:r>
          </a:p>
          <a:p>
            <a:pPr algn="ctr">
              <a:lnSpc>
                <a:spcPts val="2207"/>
              </a:lnSpc>
            </a:pPr>
            <a:r>
              <a:rPr lang="en-US" sz="1400" dirty="0" err="1">
                <a:solidFill>
                  <a:srgbClr val="000000"/>
                </a:solidFill>
                <a:latin typeface="Aileron Regular"/>
              </a:rPr>
              <a:t>L’Avant</a:t>
            </a:r>
            <a:r>
              <a:rPr lang="en-US" sz="1400" dirty="0">
                <a:solidFill>
                  <a:srgbClr val="000000"/>
                </a:solidFill>
                <a:latin typeface="Aileron Regular"/>
              </a:rPr>
              <a:t>-Poste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A253FD-A50B-7265-6748-6EC38C5F5B25}"/>
              </a:ext>
            </a:extLst>
          </p:cNvPr>
          <p:cNvSpPr txBox="1"/>
          <p:nvPr/>
        </p:nvSpPr>
        <p:spPr>
          <a:xfrm>
            <a:off x="5070163" y="8094890"/>
            <a:ext cx="1726682" cy="535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7"/>
              </a:lnSpc>
            </a:pPr>
            <a:r>
              <a:rPr lang="en-US" sz="1400" dirty="0">
                <a:solidFill>
                  <a:srgbClr val="000000"/>
                </a:solidFill>
                <a:latin typeface="Aileron Regular"/>
              </a:rPr>
              <a:t>Lille </a:t>
            </a:r>
          </a:p>
          <a:p>
            <a:pPr algn="ctr">
              <a:lnSpc>
                <a:spcPts val="2207"/>
              </a:lnSpc>
            </a:pPr>
            <a:r>
              <a:rPr lang="en-US" sz="1400" dirty="0">
                <a:solidFill>
                  <a:srgbClr val="000000"/>
                </a:solidFill>
                <a:latin typeface="Aileron Regular"/>
              </a:rPr>
              <a:t>Maison Nord Emploi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635966-9549-5F45-9A93-260487AD0F41}"/>
              </a:ext>
            </a:extLst>
          </p:cNvPr>
          <p:cNvSpPr txBox="1"/>
          <p:nvPr/>
        </p:nvSpPr>
        <p:spPr>
          <a:xfrm>
            <a:off x="2652773" y="8949294"/>
            <a:ext cx="4576072" cy="6590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87"/>
              </a:lnSpc>
            </a:pPr>
            <a:r>
              <a:rPr lang="en-US" dirty="0">
                <a:solidFill>
                  <a:srgbClr val="0050A4"/>
                </a:solidFill>
                <a:latin typeface="Aileron Regular Bold"/>
              </a:rPr>
              <a:t>https://outlook.office365.com/owa/calendar/PRIF@mie-roubaix.fr/bookings/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9BD92E-CC51-2B80-EF38-DED733F7B2AF}"/>
              </a:ext>
            </a:extLst>
          </p:cNvPr>
          <p:cNvGrpSpPr>
            <a:grpSpLocks noChangeAspect="1"/>
          </p:cNvGrpSpPr>
          <p:nvPr/>
        </p:nvGrpSpPr>
        <p:grpSpPr>
          <a:xfrm>
            <a:off x="1100047" y="6486358"/>
            <a:ext cx="1556436" cy="1556430"/>
            <a:chOff x="0" y="0"/>
            <a:chExt cx="6350000" cy="634997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DCFBFB5-D9B8-05D2-B354-0964EA57F1AB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18688" t="-3719" r="-19603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31" name="Picture 17">
            <a:extLst>
              <a:ext uri="{FF2B5EF4-FFF2-40B4-BE49-F238E27FC236}">
                <a16:creationId xmlns:a16="http://schemas.microsoft.com/office/drawing/2014/main" id="{2BA9A4BE-F20E-76A6-57C5-098D986B27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200000">
            <a:off x="-3938453" y="5427177"/>
            <a:ext cx="8814666" cy="216791"/>
          </a:xfrm>
          <a:prstGeom prst="rect">
            <a:avLst/>
          </a:prstGeom>
        </p:spPr>
      </p:pic>
      <p:pic>
        <p:nvPicPr>
          <p:cNvPr id="32" name="Picture 18">
            <a:extLst>
              <a:ext uri="{FF2B5EF4-FFF2-40B4-BE49-F238E27FC236}">
                <a16:creationId xmlns:a16="http://schemas.microsoft.com/office/drawing/2014/main" id="{40A056F9-5F18-8FFF-CE2C-B669DFC6B93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08341" y="-9280"/>
            <a:ext cx="6048000" cy="99792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6B4ACCCA-9B56-6339-0797-769D6C741D40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E5C3710B-90FE-38BA-345F-AC6163BAED1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9" name="Picture 5">
            <a:extLst>
              <a:ext uri="{FF2B5EF4-FFF2-40B4-BE49-F238E27FC236}">
                <a16:creationId xmlns:a16="http://schemas.microsoft.com/office/drawing/2014/main" id="{B82255EB-847E-AE4A-0ED9-14496DB7580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33" name="TextBox 8">
            <a:extLst>
              <a:ext uri="{FF2B5EF4-FFF2-40B4-BE49-F238E27FC236}">
                <a16:creationId xmlns:a16="http://schemas.microsoft.com/office/drawing/2014/main" id="{8799823B-C764-6080-AB1D-4954AEEEB1C4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5286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247238"/>
            <a:ext cx="6675192" cy="908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•Bâtiment et Travaux Publics (BTP)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Gros œuvre du BTP, extraction, conception et conduite de travaux</a:t>
            </a:r>
          </a:p>
          <a:p>
            <a:pPr>
              <a:lnSpc>
                <a:spcPts val="781"/>
              </a:lnSpc>
            </a:pPr>
            <a:endParaRPr lang="fr-FR" sz="2117" b="1" dirty="0">
              <a:solidFill>
                <a:srgbClr val="0050A4"/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429502"/>
              </p:ext>
            </p:extLst>
          </p:nvPr>
        </p:nvGraphicFramePr>
        <p:xfrm>
          <a:off x="376417" y="2287989"/>
          <a:ext cx="6934019" cy="8307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27486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875777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87356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90192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Etancheur Bardeur Isolation thermique par l'extérieur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779357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Habilitations BTP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8264249"/>
                  </a:ext>
                </a:extLst>
              </a:tr>
              <a:tr h="4561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diagnostiqueur immobilier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GRETA LILLE METROPOLE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c.petit@ac-lille.fr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30/01/25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9h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7112043"/>
                  </a:ext>
                </a:extLst>
              </a:tr>
              <a:tr h="43161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certifié diagnostiqueur immobilier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 GRETA LILLE METROPOLE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c.petit@ac-lille.fr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30/01/25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9h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0688735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coffreur bancheur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79127977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coffreur bancheur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7582213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conducteur d'engins de chantiers urbains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5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5012373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couvreur-zingueur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gina.di-carlo@afpa.fr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33087203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couvreur-zingueur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5574608"/>
                  </a:ext>
                </a:extLst>
              </a:tr>
              <a:tr h="57254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façadier-peintre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Gina di Carlo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gina.di-carlo@afpa.fr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02/06/2025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116875"/>
                  </a:ext>
                </a:extLst>
              </a:tr>
              <a:tr h="8404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façadier-peintre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2978628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36B31D3B-DE63-2170-DE91-29F9D7BABF3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BC87F8-6963-454B-EF74-941BE58F2ED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097E7EDD-653C-2D4E-9C53-52F88C592C9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CDA9525-C4F8-A96A-4A4C-CDD83B49F2CF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35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247238"/>
            <a:ext cx="6675192" cy="908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•Bâtiment et Travaux Publics (BTP)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Gros œuvre du BTP, extraction, conception et conduite de travaux</a:t>
            </a:r>
          </a:p>
          <a:p>
            <a:pPr>
              <a:lnSpc>
                <a:spcPts val="781"/>
              </a:lnSpc>
            </a:pPr>
            <a:endParaRPr lang="fr-FR" sz="2117" b="1" dirty="0">
              <a:solidFill>
                <a:srgbClr val="0050A4"/>
              </a:solidFill>
              <a:latin typeface="Aileron Heavy"/>
            </a:endParaRP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67432"/>
              </p:ext>
            </p:extLst>
          </p:nvPr>
        </p:nvGraphicFramePr>
        <p:xfrm>
          <a:off x="307564" y="2175463"/>
          <a:ext cx="6934019" cy="58382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27486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799577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987356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103167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61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maçon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16/01/2025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3779357"/>
                  </a:ext>
                </a:extLst>
              </a:tr>
              <a:tr h="961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maçon en voirie et réseaux divers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960542"/>
                  </a:ext>
                </a:extLst>
              </a:tr>
              <a:tr h="961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maçon en voirie et réseaux divers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53176453"/>
                  </a:ext>
                </a:extLst>
              </a:tr>
              <a:tr h="961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maçon en voirie et réseaux divers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09/04/2025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935351"/>
                  </a:ext>
                </a:extLst>
              </a:tr>
              <a:tr h="96131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maçon en voirie et réseaux divers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947347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36B31D3B-DE63-2170-DE91-29F9D7BABF3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BC87F8-6963-454B-EF74-941BE58F2ED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097E7EDD-653C-2D4E-9C53-52F88C592C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CDA9525-C4F8-A96A-4A4C-CDD83B49F2CF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67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36B31D3B-DE63-2170-DE91-29F9D7BABF37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9BC87F8-6963-454B-EF74-941BE58F2ED4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097E7EDD-653C-2D4E-9C53-52F88C59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6CDA9525-C4F8-A96A-4A4C-CDD83B49F2CF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F6814BCA-EEC1-5A49-8042-D15EF60270C2}"/>
              </a:ext>
            </a:extLst>
          </p:cNvPr>
          <p:cNvSpPr txBox="1"/>
          <p:nvPr/>
        </p:nvSpPr>
        <p:spPr>
          <a:xfrm>
            <a:off x="380571" y="1155700"/>
            <a:ext cx="6675192" cy="423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•Bâtiment et Travaux Publics (BTP)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Second œuvre du bâtiment</a:t>
            </a:r>
          </a:p>
        </p:txBody>
      </p:sp>
      <p:graphicFrame>
        <p:nvGraphicFramePr>
          <p:cNvPr id="8" name="Tableau 9">
            <a:extLst>
              <a:ext uri="{FF2B5EF4-FFF2-40B4-BE49-F238E27FC236}">
                <a16:creationId xmlns:a16="http://schemas.microsoft.com/office/drawing/2014/main" id="{D8CDCD45-5408-99A6-8763-008491F2F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54816"/>
              </p:ext>
            </p:extLst>
          </p:nvPr>
        </p:nvGraphicFramePr>
        <p:xfrm>
          <a:off x="301605" y="1767021"/>
          <a:ext cx="7010400" cy="4640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689476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129926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1146674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1063124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928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1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</a:rPr>
                        <a:t>RIC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1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928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Dépannage chaudière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AREP FRESC -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Sandrine GOOSSENS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Sandrine.goossens@arepfresc.fr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80808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3167519"/>
                  </a:ext>
                </a:extLst>
              </a:tr>
              <a:tr h="928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installateur thermique et sanitaire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- Lycée Duhamel – Loos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Christelle PETIT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c.petit@ac-lille.fr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06/02/2024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à 12h00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8505585"/>
                  </a:ext>
                </a:extLst>
              </a:tr>
              <a:tr h="928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plaquiste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ASSIFEP FRETIN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Sébastien LEFEBVRE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8"/>
                        </a:rPr>
                        <a:t>btp@assifep.com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69060495"/>
                  </a:ext>
                </a:extLst>
              </a:tr>
              <a:tr h="92813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technicien d'intervention en froid commercial et climatisation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Microsoft Tai Le" panose="020B0502040204020203" pitchFamily="34" charset="0"/>
                        </a:rPr>
                        <a:t>AFPI ACM Lille/</a:t>
                      </a:r>
                      <a:r>
                        <a:rPr lang="fr-FR" sz="1000" b="0" i="0" u="none" strike="noStrike" dirty="0" err="1">
                          <a:solidFill>
                            <a:srgbClr val="808080"/>
                          </a:solidFill>
                          <a:effectLst/>
                          <a:latin typeface="Microsoft Tai Le" panose="020B0502040204020203" pitchFamily="34" charset="0"/>
                        </a:rPr>
                        <a:t>Marcq-en-Baroeul</a:t>
                      </a:r>
                      <a:endParaRPr lang="fr-FR" sz="1000" b="0" i="0" u="none" strike="noStrike" dirty="0">
                        <a:solidFill>
                          <a:srgbClr val="80808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80808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Microsoft Tai Le" panose="020B0502040204020203" pitchFamily="34" charset="0"/>
                        </a:rPr>
                        <a:t>François BODART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808080"/>
                          </a:solidFill>
                          <a:effectLst/>
                          <a:latin typeface="Microsoft Tai Le" panose="020B0502040204020203" pitchFamily="34" charset="0"/>
                          <a:hlinkClick r:id="rId9"/>
                        </a:rPr>
                        <a:t>fbodart@afpi-acmformation.com</a:t>
                      </a:r>
                      <a:endParaRPr lang="fr-FR" sz="1000" b="0" i="0" u="none" strike="noStrike" dirty="0">
                        <a:solidFill>
                          <a:srgbClr val="80808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 définir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6734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30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912054"/>
            <a:ext cx="667519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•Commerce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337195"/>
              </p:ext>
            </p:extLst>
          </p:nvPr>
        </p:nvGraphicFramePr>
        <p:xfrm>
          <a:off x="206115" y="1337244"/>
          <a:ext cx="7144266" cy="8851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535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8069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1031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Anglais professionnel pour les métiers du commerce et de la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9705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Anglais professionnel pour les métiers du commerce et de la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9705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Anglais professionnel pour les métiers du commerce et de la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23/05/2025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Employé(e) de commerce polyvalent : caisse, rayon, drive + CACES R489 Chariots de manutention Cat1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Techniques de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13/05/2025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Vente de produits frais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847641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assistant 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14/03/2025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888817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963620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de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18/04/2025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134363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C629F85B-97F5-D435-4341-5C7C2A0D9BF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F475B0-48FE-EE32-1795-412985F7D1D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C2ED7D7D-2DA3-52FE-813D-7BBC452279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BA05C951-463F-5854-3441-5DF12BECCA97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763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912054"/>
            <a:ext cx="6675192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•Commerce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766360"/>
              </p:ext>
            </p:extLst>
          </p:nvPr>
        </p:nvGraphicFramePr>
        <p:xfrm>
          <a:off x="206115" y="1337244"/>
          <a:ext cx="7144266" cy="8851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00535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80696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762635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10318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de vente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8498497"/>
                  </a:ext>
                </a:extLst>
              </a:tr>
              <a:tr h="9705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relation client à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04/04/2025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11/04/2025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9705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relation client à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30/01/2025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05/02/2025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relation client à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17/03/2025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47149474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conseiller relation client à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4 (Bac)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07/05/2025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790712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ADAPECO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18/04/2025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847641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employé commercial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ID FORMATION – LILLE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Dahmane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 CHOULI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dahmane.chouli@id-formation.fr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34888817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manager d'équipe relation client à distance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svetla.guillemot@afpa.fr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26/05/2025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6963620"/>
                  </a:ext>
                </a:extLst>
              </a:tr>
              <a:tr h="8397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manager d'unité marchande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5 (Bac+2 : BTS, DUT)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Roubaix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Svetla GUILLEMOT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6"/>
                        </a:rPr>
                        <a:t>svetla.guillemot@afpa.fr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10/03/2025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24/03/2025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4134363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C629F85B-97F5-D435-4341-5C7C2A0D9BFF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DF475B0-48FE-EE32-1795-412985F7D1D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C2ED7D7D-2DA3-52FE-813D-7BBC4522797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BA05C951-463F-5854-3441-5DF12BECCA97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48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985867" y="217339"/>
            <a:ext cx="1461598" cy="7350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66129" y="375768"/>
            <a:ext cx="737019" cy="73701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76417" y="1020944"/>
            <a:ext cx="667519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Entretien et sûreté (Services aux entreprises et aux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rgbClr val="0050A4"/>
                </a:solidFill>
                <a:latin typeface="Aileron Heavy"/>
              </a:rPr>
              <a:t>particuliers)</a:t>
            </a:r>
          </a:p>
          <a:p>
            <a:pPr>
              <a:lnSpc>
                <a:spcPts val="2024"/>
              </a:lnSpc>
            </a:pPr>
            <a:r>
              <a:rPr lang="fr-FR" sz="2117" b="1" dirty="0">
                <a:solidFill>
                  <a:schemeClr val="accent6">
                    <a:lumMod val="75000"/>
                  </a:schemeClr>
                </a:solidFill>
                <a:latin typeface="Aileron Heavy"/>
              </a:rPr>
              <a:t>Nettoyage et Propreté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13F1AC2C-1DEB-2524-B0BD-575DD3AD8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26344"/>
              </p:ext>
            </p:extLst>
          </p:nvPr>
        </p:nvGraphicFramePr>
        <p:xfrm>
          <a:off x="273050" y="1912906"/>
          <a:ext cx="7010398" cy="83606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39976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3428671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818599276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3774308015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52240442"/>
                    </a:ext>
                  </a:extLst>
                </a:gridCol>
              </a:tblGrid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Intitulé action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Niveau Acquis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Site </a:t>
                      </a:r>
                      <a:b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fr-FR" sz="1300" b="1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 réalisation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Contact mail OF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</a:rPr>
                        <a:t>RIC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Dates de</a:t>
                      </a:r>
                    </a:p>
                    <a:p>
                      <a:pPr algn="ctr" fontAlgn="ctr"/>
                      <a:r>
                        <a:rPr lang="fr-FR" sz="1300" b="1" u="none" strike="noStrike" dirty="0">
                          <a:effectLst/>
                          <a:latin typeface="+mn-lt"/>
                        </a:rPr>
                        <a:t>Début de formation</a:t>
                      </a:r>
                      <a:endParaRPr lang="fr-FR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398832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CQP laveur de vitres spécialisé travaux en hauteur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Site Lycée Cousteau Wasquehal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+ NICOLAS BARRE POUR CACES R486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Lille Métropole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Delettre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claire.delettre@ac-lille.fr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5723882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Bionettoyage et entretien des locaux en établissement de soins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395 rue Léon GAMBETTA – Tourcoing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21/02/2025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4556933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MS Bionettoyage et entretien des locaux en établissement de soins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Sans niveau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395 rue Léon GAMBETTA – Tourcoing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18/04/2025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25/04/2025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9801141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agent d'entretien et rénovation en propreté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CREFO LOOS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Madame JEBBARI</a:t>
                      </a:r>
                    </a:p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bjebbari@crefo.f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5960395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à finalité professionnelle agent machiniste en propreté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GRETA LILLE METROPOLE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Claire DELETTRE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4"/>
                        </a:rPr>
                        <a:t>claire.delettre@ac-lille.fr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1664872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propreté et d'hygiène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395 rue Léon GAMBETTA – Tourcoing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21/03/2025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28/03/2025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178224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propreté et d'hygiène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ADAPECO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395 rue Léon GAMBETTA – Tourcoing</a:t>
                      </a:r>
                      <a:b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</a:b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Magali BERLY</a:t>
                      </a:r>
                    </a:p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magali.b@adapeco.com</a:t>
                      </a: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20/06/2025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27/06/2025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0982263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service médico-social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Mélanie MENDRYTZSKI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melanie.mendrytzki@afpa.fr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15/01/2025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29/01/2025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0767124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service médico-social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Mélanie MENDRYTZSKI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melanie.mendrytzki@afpa.fr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20/01/2025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03/02/2025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9285487"/>
                  </a:ext>
                </a:extLst>
              </a:tr>
              <a:tr h="72509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Titre professionnel agent de service médico-social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Niveau 3 (CAP, BEP)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AFPA Lomme</a:t>
                      </a:r>
                    </a:p>
                    <a:p>
                      <a:pPr algn="ctr" fontAlgn="ctr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Microsoft Tai Le" panose="020B0502040204020203" pitchFamily="34" charset="0"/>
                      </a:endParaRP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Mélanie MENDRYTZSKI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  <a:hlinkClick r:id="rId7"/>
                        </a:rPr>
                        <a:t>melanie.mendrytzki@afpa.fr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;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28/04/2025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Tai Le" panose="020B0502040204020203" pitchFamily="34" charset="0"/>
                        </a:rPr>
                        <a:t>12/05/2025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9861176"/>
                  </a:ext>
                </a:extLst>
              </a:tr>
            </a:tbl>
          </a:graphicData>
        </a:graphic>
      </p:graphicFrame>
      <p:grpSp>
        <p:nvGrpSpPr>
          <p:cNvPr id="12" name="Group 2">
            <a:extLst>
              <a:ext uri="{FF2B5EF4-FFF2-40B4-BE49-F238E27FC236}">
                <a16:creationId xmlns:a16="http://schemas.microsoft.com/office/drawing/2014/main" id="{B3BFC464-40E6-0CF1-4924-36AC9C880122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1489464" y="-1656610"/>
            <a:ext cx="735081" cy="3842487"/>
            <a:chOff x="0" y="0"/>
            <a:chExt cx="6350000" cy="95250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53F2F6-B799-4FF0-5A62-26F44E990005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91BFBDEB-66A3-4BD1-BAD1-16664E140173}"/>
              </a:ext>
            </a:extLst>
          </p:cNvPr>
          <p:cNvGrpSpPr>
            <a:grpSpLocks noChangeAspect="1"/>
          </p:cNvGrpSpPr>
          <p:nvPr/>
        </p:nvGrpSpPr>
        <p:grpSpPr>
          <a:xfrm rot="5400000">
            <a:off x="5441627" y="8601378"/>
            <a:ext cx="387259" cy="3842487"/>
            <a:chOff x="0" y="0"/>
            <a:chExt cx="6350000" cy="95250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D438881-1672-F046-3BAB-3587F7CCD857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solidFill>
              <a:srgbClr val="0050A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14" name="Picture 5">
            <a:extLst>
              <a:ext uri="{FF2B5EF4-FFF2-40B4-BE49-F238E27FC236}">
                <a16:creationId xmlns:a16="http://schemas.microsoft.com/office/drawing/2014/main" id="{9DF0B3DC-AB33-4A24-30C7-74D67916C71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85867" y="10370447"/>
            <a:ext cx="304989" cy="304989"/>
          </a:xfrm>
          <a:prstGeom prst="rect">
            <a:avLst/>
          </a:prstGeom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72D3D7A8-662A-E298-99A6-DD49E5A3AD45}"/>
              </a:ext>
            </a:extLst>
          </p:cNvPr>
          <p:cNvSpPr txBox="1"/>
          <p:nvPr/>
        </p:nvSpPr>
        <p:spPr>
          <a:xfrm>
            <a:off x="4275971" y="10383649"/>
            <a:ext cx="1709896" cy="258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Retour </a:t>
            </a:r>
            <a:r>
              <a:rPr lang="en-US" sz="1599" u="sng" dirty="0" err="1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Sommaire</a:t>
            </a:r>
            <a:r>
              <a:rPr lang="en-US" sz="1599" u="sng" dirty="0">
                <a:solidFill>
                  <a:schemeClr val="bg1"/>
                </a:solidFill>
                <a:latin typeface="Aileron Regular Bold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598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19880</TotalTime>
  <Words>7003</Words>
  <Application>Microsoft Office PowerPoint</Application>
  <PresentationFormat>Personnalisé</PresentationFormat>
  <Paragraphs>2005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Aileron Heavy</vt:lpstr>
      <vt:lpstr>Wingdings</vt:lpstr>
      <vt:lpstr>Calibri Light</vt:lpstr>
      <vt:lpstr>Arial</vt:lpstr>
      <vt:lpstr>Aileron Regular</vt:lpstr>
      <vt:lpstr>Microsoft Tai Le</vt:lpstr>
      <vt:lpstr>Aileron Regular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PRF 2023</dc:title>
  <dc:creator>Rania BOUDJEMA</dc:creator>
  <cp:lastModifiedBy>Céline RICCI</cp:lastModifiedBy>
  <cp:revision>100</cp:revision>
  <dcterms:created xsi:type="dcterms:W3CDTF">2006-08-16T00:00:00Z</dcterms:created>
  <dcterms:modified xsi:type="dcterms:W3CDTF">2025-01-02T16:46:53Z</dcterms:modified>
  <dc:identifier>DAFbYZCn4P8</dc:identifier>
</cp:coreProperties>
</file>